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 id="2147483691" r:id="rId2"/>
    <p:sldMasterId id="2147483713" r:id="rId3"/>
    <p:sldMasterId id="2147483726" r:id="rId4"/>
    <p:sldMasterId id="2147483738" r:id="rId5"/>
    <p:sldMasterId id="2147483752" r:id="rId6"/>
  </p:sldMasterIdLst>
  <p:notesMasterIdLst>
    <p:notesMasterId r:id="rId72"/>
  </p:notesMasterIdLst>
  <p:sldIdLst>
    <p:sldId id="10345" r:id="rId7"/>
    <p:sldId id="10740" r:id="rId8"/>
    <p:sldId id="2310" r:id="rId9"/>
    <p:sldId id="10657" r:id="rId10"/>
    <p:sldId id="10670" r:id="rId11"/>
    <p:sldId id="10672" r:id="rId12"/>
    <p:sldId id="10542" r:id="rId13"/>
    <p:sldId id="10741" r:id="rId14"/>
    <p:sldId id="10742" r:id="rId15"/>
    <p:sldId id="10743" r:id="rId16"/>
    <p:sldId id="10744" r:id="rId17"/>
    <p:sldId id="1551" r:id="rId18"/>
    <p:sldId id="1552" r:id="rId19"/>
    <p:sldId id="10745" r:id="rId20"/>
    <p:sldId id="1553" r:id="rId21"/>
    <p:sldId id="10746" r:id="rId22"/>
    <p:sldId id="1564" r:id="rId23"/>
    <p:sldId id="1549" r:id="rId24"/>
    <p:sldId id="280" r:id="rId25"/>
    <p:sldId id="258" r:id="rId26"/>
    <p:sldId id="1565" r:id="rId27"/>
    <p:sldId id="266" r:id="rId28"/>
    <p:sldId id="1566" r:id="rId29"/>
    <p:sldId id="10747" r:id="rId30"/>
    <p:sldId id="414" r:id="rId31"/>
    <p:sldId id="1556" r:id="rId32"/>
    <p:sldId id="10748" r:id="rId33"/>
    <p:sldId id="1548" r:id="rId34"/>
    <p:sldId id="10749" r:id="rId35"/>
    <p:sldId id="1563" r:id="rId36"/>
    <p:sldId id="1550" r:id="rId37"/>
    <p:sldId id="10750" r:id="rId38"/>
    <p:sldId id="1554" r:id="rId39"/>
    <p:sldId id="10753" r:id="rId40"/>
    <p:sldId id="418" r:id="rId41"/>
    <p:sldId id="419" r:id="rId42"/>
    <p:sldId id="420" r:id="rId43"/>
    <p:sldId id="421" r:id="rId44"/>
    <p:sldId id="10752" r:id="rId45"/>
    <p:sldId id="416" r:id="rId46"/>
    <p:sldId id="1561" r:id="rId47"/>
    <p:sldId id="10754" r:id="rId48"/>
    <p:sldId id="1555" r:id="rId49"/>
    <p:sldId id="1557" r:id="rId50"/>
    <p:sldId id="1559" r:id="rId51"/>
    <p:sldId id="1560" r:id="rId52"/>
    <p:sldId id="10755" r:id="rId53"/>
    <p:sldId id="10279" r:id="rId54"/>
    <p:sldId id="1653" r:id="rId55"/>
    <p:sldId id="10428" r:id="rId56"/>
    <p:sldId id="2200" r:id="rId57"/>
    <p:sldId id="10818" r:id="rId58"/>
    <p:sldId id="10464" r:id="rId59"/>
    <p:sldId id="10465" r:id="rId60"/>
    <p:sldId id="10756" r:id="rId61"/>
    <p:sldId id="10442" r:id="rId62"/>
    <p:sldId id="2317" r:id="rId63"/>
    <p:sldId id="10819" r:id="rId64"/>
    <p:sldId id="10466" r:id="rId65"/>
    <p:sldId id="10751" r:id="rId66"/>
    <p:sldId id="1537" r:id="rId67"/>
    <p:sldId id="1474" r:id="rId68"/>
    <p:sldId id="10278" r:id="rId69"/>
    <p:sldId id="10359" r:id="rId70"/>
    <p:sldId id="10815"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4"/>
    <p:restoredTop sz="94674"/>
  </p:normalViewPr>
  <p:slideViewPr>
    <p:cSldViewPr snapToGrid="0">
      <p:cViewPr varScale="1">
        <p:scale>
          <a:sx n="152" d="100"/>
          <a:sy n="152" d="100"/>
        </p:scale>
        <p:origin x="708" y="104"/>
      </p:cViewPr>
      <p:guideLst/>
    </p:cSldViewPr>
  </p:slideViewPr>
  <p:notesTextViewPr>
    <p:cViewPr>
      <p:scale>
        <a:sx n="1" d="1"/>
        <a:sy n="1" d="1"/>
      </p:scale>
      <p:origin x="0" y="0"/>
    </p:cViewPr>
  </p:notesTextViewPr>
  <p:sorterViewPr>
    <p:cViewPr>
      <p:scale>
        <a:sx n="100" d="100"/>
        <a:sy n="100" d="100"/>
      </p:scale>
      <p:origin x="0" y="-41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67E06-2FB8-674D-8B27-8CFB901FB179}" type="datetimeFigureOut">
              <a:rPr kumimoji="1" lang="zh-CN" altLang="en-US" smtClean="0"/>
              <a:t>2025/10/5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672BC-06D8-B446-975C-D597A1DF65CE}" type="slidenum">
              <a:rPr kumimoji="1" lang="zh-CN" altLang="en-US" smtClean="0"/>
              <a:t>‹#›</a:t>
            </a:fld>
            <a:endParaRPr kumimoji="1" lang="zh-CN" altLang="en-US"/>
          </a:p>
        </p:txBody>
      </p:sp>
    </p:spTree>
    <p:extLst>
      <p:ext uri="{BB962C8B-B14F-4D97-AF65-F5344CB8AC3E}">
        <p14:creationId xmlns:p14="http://schemas.microsoft.com/office/powerpoint/2010/main" val="62771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5B131-4498-C781-84C1-584C6089CD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971648-E3BB-9286-CBF1-7596921A0D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0F76F3-F80A-7BDF-614F-105A41F7D0D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0B1652F-A555-E055-75FE-D526779AEC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B6C25-FFE4-4126-ADF1-3137FE8DB2D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51731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这一面拆成三个</a:t>
            </a:r>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877A82-3CC1-4B88-A820-C61F471C1E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94EF6425-6F5E-B7CC-502E-00818A1C9F31}"/>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59119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817BF-1926-9F60-39CA-376C79FF78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74D9DF-4311-9FB2-F33A-A25AD54976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3D3D8-8889-CC5D-31DB-D372C0C76E1D}"/>
              </a:ext>
            </a:extLst>
          </p:cNvPr>
          <p:cNvSpPr>
            <a:spLocks noGrp="1"/>
          </p:cNvSpPr>
          <p:nvPr>
            <p:ph type="body" idx="1"/>
          </p:nvPr>
        </p:nvSpPr>
        <p:spPr/>
        <p:txBody>
          <a:bodyPr/>
          <a:lstStyle/>
          <a:p>
            <a:r>
              <a:rPr lang="zh-CN" altLang="en-US" dirty="0"/>
              <a:t>这一面拆成三个</a:t>
            </a:r>
            <a:endParaRPr lang="en-US" dirty="0"/>
          </a:p>
        </p:txBody>
      </p:sp>
      <p:sp>
        <p:nvSpPr>
          <p:cNvPr id="4" name="灯片编号占位符 3">
            <a:extLst>
              <a:ext uri="{FF2B5EF4-FFF2-40B4-BE49-F238E27FC236}">
                <a16:creationId xmlns:a16="http://schemas.microsoft.com/office/drawing/2014/main" id="{EC1368EA-824A-4329-68FB-BAB9BD7602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877A82-3CC1-4B88-A820-C61F471C1E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AC49ED9F-342F-82F1-1519-20AD0C51BE84}"/>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9391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5EAB7-58B0-E613-B59C-A4BCD7688E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3F4AB9-B6C3-9253-38D8-1E061558F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25F51C-9EA0-F6D4-8D3D-1ECE796ACB9D}"/>
              </a:ext>
            </a:extLst>
          </p:cNvPr>
          <p:cNvSpPr>
            <a:spLocks noGrp="1"/>
          </p:cNvSpPr>
          <p:nvPr>
            <p:ph type="body" idx="1"/>
          </p:nvPr>
        </p:nvSpPr>
        <p:spPr/>
        <p:txBody>
          <a:bodyPr/>
          <a:lstStyle/>
          <a:p>
            <a:r>
              <a:rPr lang="zh-CN" altLang="en-US" dirty="0"/>
              <a:t>这一面拆成三个</a:t>
            </a:r>
            <a:endParaRPr lang="en-US" dirty="0"/>
          </a:p>
        </p:txBody>
      </p:sp>
      <p:sp>
        <p:nvSpPr>
          <p:cNvPr id="4" name="灯片编号占位符 3">
            <a:extLst>
              <a:ext uri="{FF2B5EF4-FFF2-40B4-BE49-F238E27FC236}">
                <a16:creationId xmlns:a16="http://schemas.microsoft.com/office/drawing/2014/main" id="{FC610B0F-63A7-A4B2-B27A-48CC95C34F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877A82-3CC1-4B88-A820-C61F471C1ED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6593F86-FA77-E9C7-B3FC-21B51C6E2AE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6712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B6C25-FFE4-4126-ADF1-3137FE8DB2D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25164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8.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8.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6.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1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6.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15.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pPr/>
              <a:t>2025/10/5</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3792949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58529"/>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7FC0F2-9B8C-4611-8DD4-A24E2CAF3225}"/>
              </a:ext>
            </a:extLst>
          </p:cNvPr>
          <p:cNvSpPr>
            <a:spLocks noGrp="1"/>
          </p:cNvSpPr>
          <p:nvPr>
            <p:ph type="dt" sz="half" idx="10"/>
          </p:nvPr>
        </p:nvSpPr>
        <p:spPr/>
        <p:txBody>
          <a:bodyPr/>
          <a:lstStyle/>
          <a:p>
            <a:fld id="{3C775FB0-BE6E-429C-9AED-81592E4DB936}" type="datetimeFigureOut">
              <a:rPr lang="en-US" smtClean="0"/>
              <a:t>10/5/2025</a:t>
            </a:fld>
            <a:endParaRPr lang="en-US"/>
          </a:p>
        </p:txBody>
      </p:sp>
      <p:sp>
        <p:nvSpPr>
          <p:cNvPr id="3" name="Footer Placeholder 2">
            <a:extLst>
              <a:ext uri="{FF2B5EF4-FFF2-40B4-BE49-F238E27FC236}">
                <a16:creationId xmlns:a16="http://schemas.microsoft.com/office/drawing/2014/main" id="{27B6AB65-6CDE-42C4-8997-27A2C03A7E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C455E2-1194-496B-A7BE-D945BAE75A11}"/>
              </a:ext>
            </a:extLst>
          </p:cNvPr>
          <p:cNvSpPr>
            <a:spLocks noGrp="1"/>
          </p:cNvSpPr>
          <p:nvPr>
            <p:ph type="sldNum" sz="quarter" idx="12"/>
          </p:nvPr>
        </p:nvSpPr>
        <p:spPr/>
        <p:txBody>
          <a:bodyPr/>
          <a:lstStyle/>
          <a:p>
            <a:fld id="{C0D28965-C790-4424-9BCB-34575FA73932}" type="slidenum">
              <a:rPr lang="en-US" smtClean="0"/>
              <a:t>‹#›</a:t>
            </a:fld>
            <a:endParaRPr lang="en-US"/>
          </a:p>
        </p:txBody>
      </p:sp>
    </p:spTree>
    <p:extLst>
      <p:ext uri="{BB962C8B-B14F-4D97-AF65-F5344CB8AC3E}">
        <p14:creationId xmlns:p14="http://schemas.microsoft.com/office/powerpoint/2010/main" val="39165678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4771855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111449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5104026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2EAC31-AAB0-41B3-9117-8046D306DA8B}"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8EA99E-BA27-4B8A-8141-4BADAAFB158F}" type="slidenum">
              <a:rPr lang="en-US" smtClean="0"/>
              <a:t>‹#›</a:t>
            </a:fld>
            <a:endParaRPr lang="en-US"/>
          </a:p>
        </p:txBody>
      </p:sp>
    </p:spTree>
    <p:extLst>
      <p:ext uri="{BB962C8B-B14F-4D97-AF65-F5344CB8AC3E}">
        <p14:creationId xmlns:p14="http://schemas.microsoft.com/office/powerpoint/2010/main" val="1179490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198420256"/>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5A9B578-EF83-4E53-B9CF-C19AB0F1A144}"/>
              </a:ext>
            </a:extLst>
          </p:cNvPr>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pitchFamily="34" charset="-122"/>
                <a:ea typeface="微软雅黑" panose="020B0503020204020204" pitchFamily="34" charset="-122"/>
              </a:rPr>
              <a:t>-</a:t>
            </a:r>
            <a:fld id="{77BAF064-260E-4892-AFE1-03308543B28D}" type="slidenum">
              <a:rPr lang="zh-CN" altLang="en-US" sz="1800" b="1" i="1" smtClean="0">
                <a:solidFill>
                  <a:srgbClr val="002060"/>
                </a:solidFill>
                <a:latin typeface="微软雅黑" panose="020B0503020204020204" pitchFamily="34" charset="-122"/>
                <a:ea typeface="微软雅黑" panose="020B0503020204020204" pitchFamily="34" charset="-122"/>
              </a:rPr>
              <a:t>‹#›</a:t>
            </a:fld>
            <a:r>
              <a:rPr lang="en-US" altLang="zh-CN" sz="1800" b="1" i="1" dirty="0">
                <a:solidFill>
                  <a:srgbClr val="002060"/>
                </a:solidFill>
                <a:latin typeface="微软雅黑" panose="020B0503020204020204" pitchFamily="34" charset="-122"/>
                <a:ea typeface="微软雅黑" panose="020B0503020204020204" pitchFamily="34" charset="-122"/>
              </a:rPr>
              <a:t>-</a:t>
            </a:r>
            <a:endParaRPr lang="zh-CN" altLang="en-US" sz="1800" b="1" i="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9145402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88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93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08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73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5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128772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327682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pPr/>
              <a:t>2025/10/5</a:t>
            </a:fld>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2032549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35790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239672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77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extLst>
      <p:ext uri="{BB962C8B-B14F-4D97-AF65-F5344CB8AC3E}">
        <p14:creationId xmlns:p14="http://schemas.microsoft.com/office/powerpoint/2010/main" val="137810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24867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7227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84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extLst>
      <p:ext uri="{BB962C8B-B14F-4D97-AF65-F5344CB8AC3E}">
        <p14:creationId xmlns:p14="http://schemas.microsoft.com/office/powerpoint/2010/main" val="418961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extLst>
      <p:ext uri="{BB962C8B-B14F-4D97-AF65-F5344CB8AC3E}">
        <p14:creationId xmlns:p14="http://schemas.microsoft.com/office/powerpoint/2010/main" val="334835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54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20912455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2025/10/5</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45666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extLst>
      <p:ext uri="{BB962C8B-B14F-4D97-AF65-F5344CB8AC3E}">
        <p14:creationId xmlns:p14="http://schemas.microsoft.com/office/powerpoint/2010/main" val="12308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0" name="灯片编号占位符 5"/>
          <p:cNvSpPr txBox="1"/>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userDrawn="1"/>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charset="-122"/>
                <a:ea typeface="微软雅黑" panose="020B0503020204020204" charset="-122"/>
              </a:rPr>
              <a:t>Page .</a:t>
            </a:r>
            <a:endParaRPr lang="zh-CN" altLang="en-US" sz="1200" spc="-60" baseline="0" dirty="0">
              <a:solidFill>
                <a:schemeClr val="bg1"/>
              </a:solidFill>
              <a:latin typeface="微软雅黑" panose="020B0503020204020204" charset="-122"/>
              <a:ea typeface="微软雅黑" panose="020B0503020204020204" charset="-122"/>
            </a:endParaRPr>
          </a:p>
        </p:txBody>
      </p:sp>
      <p:sp>
        <p:nvSpPr>
          <p:cNvPr id="17" name="灯片编号占位符 5"/>
          <p:cNvSpPr txBox="1"/>
          <p:nvPr userDrawn="1"/>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charset="-122"/>
                <a:ea typeface="微软雅黑" panose="020B0503020204020204" charset="-122"/>
              </a:defRPr>
            </a:lvl1pPr>
          </a:lstStyle>
          <a:p>
            <a:pPr lvl="0"/>
            <a:fld id="{E1703B59-C883-4B8B-974E-AFB30A6C43A7}" type="slidenum">
              <a:rPr lang="zh-CN" altLang="en-US" sz="1200" smtClean="0"/>
              <a:t>‹#›</a:t>
            </a:fld>
            <a:endParaRPr lang="zh-CN" altLang="en-US" sz="1200" dirty="0"/>
          </a:p>
        </p:txBody>
      </p:sp>
    </p:spTree>
    <p:extLst>
      <p:ext uri="{BB962C8B-B14F-4D97-AF65-F5344CB8AC3E}">
        <p14:creationId xmlns:p14="http://schemas.microsoft.com/office/powerpoint/2010/main" val="4389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5634" y="5815086"/>
            <a:ext cx="2469674"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2939" b="18327"/>
          <a:stretch>
            <a:fillRect/>
          </a:stretch>
        </p:blipFill>
        <p:spPr>
          <a:xfrm>
            <a:off x="0" y="-38131"/>
            <a:ext cx="12192000" cy="3598454"/>
          </a:xfrm>
          <a:prstGeom prst="rect">
            <a:avLst/>
          </a:prstGeom>
        </p:spPr>
      </p:pic>
      <p:cxnSp>
        <p:nvCxnSpPr>
          <p:cNvPr id="9" name="直接连接符 8"/>
          <p:cNvCxnSpPr/>
          <p:nvPr/>
        </p:nvCxnSpPr>
        <p:spPr>
          <a:xfrm>
            <a:off x="0" y="356032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74305"/>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2025/10/5</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extLst>
      <p:ext uri="{BB962C8B-B14F-4D97-AF65-F5344CB8AC3E}">
        <p14:creationId xmlns:p14="http://schemas.microsoft.com/office/powerpoint/2010/main" val="15396001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2025/10/5</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4742934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29913729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16471707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40800873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1897139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2091209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32449186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41369430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2282596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033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1571779110"/>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10981571" y="6477676"/>
            <a:ext cx="1075317" cy="360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i="1" dirty="0">
                <a:solidFill>
                  <a:srgbClr val="002060"/>
                </a:solidFill>
                <a:latin typeface="微软雅黑" panose="020B0503020204020204" charset="-122"/>
                <a:ea typeface="微软雅黑" panose="020B0503020204020204" charset="-122"/>
              </a:rPr>
              <a:t>-</a:t>
            </a:r>
            <a:fld id="{77BAF064-260E-4892-AFE1-03308543B28D}" type="slidenum">
              <a:rPr lang="zh-CN" altLang="en-US" sz="1800" b="1" i="1" smtClean="0">
                <a:solidFill>
                  <a:srgbClr val="002060"/>
                </a:solidFill>
                <a:latin typeface="微软雅黑" panose="020B0503020204020204" charset="-122"/>
                <a:ea typeface="微软雅黑" panose="020B0503020204020204" charset="-122"/>
              </a:rPr>
              <a:t>‹#›</a:t>
            </a:fld>
            <a:r>
              <a:rPr lang="en-US" altLang="zh-CN" sz="1800" b="1" i="1" dirty="0">
                <a:solidFill>
                  <a:srgbClr val="002060"/>
                </a:solidFill>
                <a:latin typeface="微软雅黑" panose="020B0503020204020204" charset="-122"/>
                <a:ea typeface="微软雅黑" panose="020B0503020204020204" charset="-122"/>
              </a:rPr>
              <a:t>-</a:t>
            </a:r>
            <a:endParaRPr lang="zh-CN" altLang="en-US" sz="1800" b="1" i="1" dirty="0">
              <a:solidFill>
                <a:srgbClr val="00206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954328196"/>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7155E-0E17-D654-2D8E-800421C94F1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706FDCD-1CAE-732E-AB59-5B1E1FC6C6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3B26B98-E4C1-B1BB-ADF8-F077A9302978}"/>
              </a:ext>
            </a:extLst>
          </p:cNvPr>
          <p:cNvSpPr>
            <a:spLocks noGrp="1"/>
          </p:cNvSpPr>
          <p:nvPr>
            <p:ph type="dt" sz="half" idx="10"/>
          </p:nvPr>
        </p:nvSpPr>
        <p:spPr/>
        <p:txBody>
          <a:bodyPr/>
          <a:lstStyle/>
          <a:p>
            <a:fld id="{08C0C38C-45C9-444D-AFC2-A4A3AFE93BB8}" type="datetimeFigureOut">
              <a:rPr kumimoji="1" lang="zh-CN" altLang="en-US" smtClean="0"/>
              <a:t>2025/10/5</a:t>
            </a:fld>
            <a:endParaRPr kumimoji="1" lang="zh-CN" altLang="en-US"/>
          </a:p>
        </p:txBody>
      </p:sp>
      <p:sp>
        <p:nvSpPr>
          <p:cNvPr id="5" name="页脚占位符 4">
            <a:extLst>
              <a:ext uri="{FF2B5EF4-FFF2-40B4-BE49-F238E27FC236}">
                <a16:creationId xmlns:a16="http://schemas.microsoft.com/office/drawing/2014/main" id="{88811132-BEB8-5D75-B6ED-C7D6D2FE9CF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B754E57-84DE-D49A-BFDC-411046E883AD}"/>
              </a:ext>
            </a:extLst>
          </p:cNvPr>
          <p:cNvSpPr>
            <a:spLocks noGrp="1"/>
          </p:cNvSpPr>
          <p:nvPr>
            <p:ph type="sldNum" sz="quarter" idx="12"/>
          </p:nvPr>
        </p:nvSpPr>
        <p:spPr/>
        <p:txBody>
          <a:body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3059899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85DC1-EE0E-3986-9FB1-234F3871E12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7BA0AF4-D7C7-3A4A-E055-087CA222035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A38473D-2EA1-C33A-9C23-572EB7D92ABA}"/>
              </a:ext>
            </a:extLst>
          </p:cNvPr>
          <p:cNvSpPr>
            <a:spLocks noGrp="1"/>
          </p:cNvSpPr>
          <p:nvPr>
            <p:ph type="dt" sz="half" idx="10"/>
          </p:nvPr>
        </p:nvSpPr>
        <p:spPr/>
        <p:txBody>
          <a:bodyPr/>
          <a:lstStyle/>
          <a:p>
            <a:fld id="{08C0C38C-45C9-444D-AFC2-A4A3AFE93BB8}" type="datetimeFigureOut">
              <a:rPr kumimoji="1" lang="zh-CN" altLang="en-US" smtClean="0"/>
              <a:t>2025/10/5</a:t>
            </a:fld>
            <a:endParaRPr kumimoji="1" lang="zh-CN" altLang="en-US"/>
          </a:p>
        </p:txBody>
      </p:sp>
      <p:sp>
        <p:nvSpPr>
          <p:cNvPr id="5" name="页脚占位符 4">
            <a:extLst>
              <a:ext uri="{FF2B5EF4-FFF2-40B4-BE49-F238E27FC236}">
                <a16:creationId xmlns:a16="http://schemas.microsoft.com/office/drawing/2014/main" id="{6D8D7996-489D-9A4D-DF76-65F9BF63192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1676302-BF12-E3D8-AD79-E8778BE171C0}"/>
              </a:ext>
            </a:extLst>
          </p:cNvPr>
          <p:cNvSpPr>
            <a:spLocks noGrp="1"/>
          </p:cNvSpPr>
          <p:nvPr>
            <p:ph type="sldNum" sz="quarter" idx="12"/>
          </p:nvPr>
        </p:nvSpPr>
        <p:spPr/>
        <p:txBody>
          <a:body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34428999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5BDD9-86A4-3B20-0EB8-202D29DDD3A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4F3F48E-A142-7CA1-5EFD-0F6EBFC789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5F51E97-8224-AB91-BFC9-68B3E8CA7083}"/>
              </a:ext>
            </a:extLst>
          </p:cNvPr>
          <p:cNvSpPr>
            <a:spLocks noGrp="1"/>
          </p:cNvSpPr>
          <p:nvPr>
            <p:ph type="dt" sz="half" idx="10"/>
          </p:nvPr>
        </p:nvSpPr>
        <p:spPr/>
        <p:txBody>
          <a:bodyPr/>
          <a:lstStyle/>
          <a:p>
            <a:fld id="{08C0C38C-45C9-444D-AFC2-A4A3AFE93BB8}" type="datetimeFigureOut">
              <a:rPr kumimoji="1" lang="zh-CN" altLang="en-US" smtClean="0"/>
              <a:t>2025/10/5</a:t>
            </a:fld>
            <a:endParaRPr kumimoji="1" lang="zh-CN" altLang="en-US"/>
          </a:p>
        </p:txBody>
      </p:sp>
      <p:sp>
        <p:nvSpPr>
          <p:cNvPr id="5" name="页脚占位符 4">
            <a:extLst>
              <a:ext uri="{FF2B5EF4-FFF2-40B4-BE49-F238E27FC236}">
                <a16:creationId xmlns:a16="http://schemas.microsoft.com/office/drawing/2014/main" id="{DF0E5BE5-25C3-94A1-028D-BFC5661C657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95E72DA-3BCF-1E7A-E8DA-AF1A07D52F09}"/>
              </a:ext>
            </a:extLst>
          </p:cNvPr>
          <p:cNvSpPr>
            <a:spLocks noGrp="1"/>
          </p:cNvSpPr>
          <p:nvPr>
            <p:ph type="sldNum" sz="quarter" idx="12"/>
          </p:nvPr>
        </p:nvSpPr>
        <p:spPr/>
        <p:txBody>
          <a:body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39163979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6F1DD-FCD2-66A0-D312-FD735B93808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AB4340F-74D9-8FBC-AE76-EF6C217BC5D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D65A0A2-9F7D-1466-5676-42628F11D18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05DF8C8-1F6C-E3E8-A6D1-6CC353F9AE39}"/>
              </a:ext>
            </a:extLst>
          </p:cNvPr>
          <p:cNvSpPr>
            <a:spLocks noGrp="1"/>
          </p:cNvSpPr>
          <p:nvPr>
            <p:ph type="dt" sz="half" idx="10"/>
          </p:nvPr>
        </p:nvSpPr>
        <p:spPr/>
        <p:txBody>
          <a:bodyPr/>
          <a:lstStyle/>
          <a:p>
            <a:fld id="{08C0C38C-45C9-444D-AFC2-A4A3AFE93BB8}" type="datetimeFigureOut">
              <a:rPr kumimoji="1" lang="zh-CN" altLang="en-US" smtClean="0"/>
              <a:t>2025/10/5</a:t>
            </a:fld>
            <a:endParaRPr kumimoji="1" lang="zh-CN" altLang="en-US"/>
          </a:p>
        </p:txBody>
      </p:sp>
      <p:sp>
        <p:nvSpPr>
          <p:cNvPr id="6" name="页脚占位符 5">
            <a:extLst>
              <a:ext uri="{FF2B5EF4-FFF2-40B4-BE49-F238E27FC236}">
                <a16:creationId xmlns:a16="http://schemas.microsoft.com/office/drawing/2014/main" id="{E24A408B-B94D-F389-FDE5-F94CB66DEA1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24649E9-E64E-EAEB-F1C4-F2357DEB0B70}"/>
              </a:ext>
            </a:extLst>
          </p:cNvPr>
          <p:cNvSpPr>
            <a:spLocks noGrp="1"/>
          </p:cNvSpPr>
          <p:nvPr>
            <p:ph type="sldNum" sz="quarter" idx="12"/>
          </p:nvPr>
        </p:nvSpPr>
        <p:spPr/>
        <p:txBody>
          <a:body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212144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4347928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B15E3-02B6-7BAC-A183-9EAAA6D6D52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C67EFD8-04E3-82CD-4A7A-7AEAD1561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31A1907F-D831-79C4-1E93-E20EE04FCFDF}"/>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F66AF0F0-0F18-6687-B45E-F1DA892DA2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A162A0AC-A302-ADE8-3320-6A30455F578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9302765-0A49-AF52-8AE3-D3F54CAF475B}"/>
              </a:ext>
            </a:extLst>
          </p:cNvPr>
          <p:cNvSpPr>
            <a:spLocks noGrp="1"/>
          </p:cNvSpPr>
          <p:nvPr>
            <p:ph type="dt" sz="half" idx="10"/>
          </p:nvPr>
        </p:nvSpPr>
        <p:spPr/>
        <p:txBody>
          <a:bodyPr/>
          <a:lstStyle/>
          <a:p>
            <a:fld id="{08C0C38C-45C9-444D-AFC2-A4A3AFE93BB8}" type="datetimeFigureOut">
              <a:rPr kumimoji="1" lang="zh-CN" altLang="en-US" smtClean="0"/>
              <a:t>2025/10/5</a:t>
            </a:fld>
            <a:endParaRPr kumimoji="1" lang="zh-CN" altLang="en-US"/>
          </a:p>
        </p:txBody>
      </p:sp>
      <p:sp>
        <p:nvSpPr>
          <p:cNvPr id="8" name="页脚占位符 7">
            <a:extLst>
              <a:ext uri="{FF2B5EF4-FFF2-40B4-BE49-F238E27FC236}">
                <a16:creationId xmlns:a16="http://schemas.microsoft.com/office/drawing/2014/main" id="{6BB90BFF-52AE-01A9-7445-B6D2BAA21E67}"/>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399346B-1418-7B6E-9247-8756315A2AC7}"/>
              </a:ext>
            </a:extLst>
          </p:cNvPr>
          <p:cNvSpPr>
            <a:spLocks noGrp="1"/>
          </p:cNvSpPr>
          <p:nvPr>
            <p:ph type="sldNum" sz="quarter" idx="12"/>
          </p:nvPr>
        </p:nvSpPr>
        <p:spPr/>
        <p:txBody>
          <a:body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29553649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98CF3-DA5F-CFFD-BA6B-6DE5EA44631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766BB8E-CFD3-207A-3EF2-F0D1A8297ECD}"/>
              </a:ext>
            </a:extLst>
          </p:cNvPr>
          <p:cNvSpPr>
            <a:spLocks noGrp="1"/>
          </p:cNvSpPr>
          <p:nvPr>
            <p:ph type="dt" sz="half" idx="10"/>
          </p:nvPr>
        </p:nvSpPr>
        <p:spPr/>
        <p:txBody>
          <a:bodyPr/>
          <a:lstStyle/>
          <a:p>
            <a:fld id="{08C0C38C-45C9-444D-AFC2-A4A3AFE93BB8}" type="datetimeFigureOut">
              <a:rPr kumimoji="1" lang="zh-CN" altLang="en-US" smtClean="0"/>
              <a:t>2025/10/5</a:t>
            </a:fld>
            <a:endParaRPr kumimoji="1" lang="zh-CN" altLang="en-US"/>
          </a:p>
        </p:txBody>
      </p:sp>
      <p:sp>
        <p:nvSpPr>
          <p:cNvPr id="4" name="页脚占位符 3">
            <a:extLst>
              <a:ext uri="{FF2B5EF4-FFF2-40B4-BE49-F238E27FC236}">
                <a16:creationId xmlns:a16="http://schemas.microsoft.com/office/drawing/2014/main" id="{0F47E0B9-EE30-19BC-F0FA-5A8B75C23BF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51C5938-5742-1DCF-90C0-B9A4D1D470D5}"/>
              </a:ext>
            </a:extLst>
          </p:cNvPr>
          <p:cNvSpPr>
            <a:spLocks noGrp="1"/>
          </p:cNvSpPr>
          <p:nvPr>
            <p:ph type="sldNum" sz="quarter" idx="12"/>
          </p:nvPr>
        </p:nvSpPr>
        <p:spPr/>
        <p:txBody>
          <a:body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24682100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FC6EE0-9E30-F2DF-4966-3BF9F9D5F8FC}"/>
              </a:ext>
            </a:extLst>
          </p:cNvPr>
          <p:cNvSpPr>
            <a:spLocks noGrp="1"/>
          </p:cNvSpPr>
          <p:nvPr>
            <p:ph type="dt" sz="half" idx="10"/>
          </p:nvPr>
        </p:nvSpPr>
        <p:spPr/>
        <p:txBody>
          <a:bodyPr/>
          <a:lstStyle/>
          <a:p>
            <a:fld id="{08C0C38C-45C9-444D-AFC2-A4A3AFE93BB8}" type="datetimeFigureOut">
              <a:rPr kumimoji="1" lang="zh-CN" altLang="en-US" smtClean="0"/>
              <a:t>2025/10/5</a:t>
            </a:fld>
            <a:endParaRPr kumimoji="1" lang="zh-CN" altLang="en-US"/>
          </a:p>
        </p:txBody>
      </p:sp>
      <p:sp>
        <p:nvSpPr>
          <p:cNvPr id="3" name="页脚占位符 2">
            <a:extLst>
              <a:ext uri="{FF2B5EF4-FFF2-40B4-BE49-F238E27FC236}">
                <a16:creationId xmlns:a16="http://schemas.microsoft.com/office/drawing/2014/main" id="{4B1F1797-CF3A-A825-B380-7394FCF95D12}"/>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A75A59F-0EF1-4975-637D-1AA66EF01034}"/>
              </a:ext>
            </a:extLst>
          </p:cNvPr>
          <p:cNvSpPr>
            <a:spLocks noGrp="1"/>
          </p:cNvSpPr>
          <p:nvPr>
            <p:ph type="sldNum" sz="quarter" idx="12"/>
          </p:nvPr>
        </p:nvSpPr>
        <p:spPr/>
        <p:txBody>
          <a:body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39170340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E0DA0-DA64-3DB3-DF0F-B148CF757A8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AB622C0-4378-D2AD-A9FE-D9CD92222F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A1761B7-19A0-2400-4FED-7B894E8D9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D3E8134-A0B2-7456-1572-95B7FF271B65}"/>
              </a:ext>
            </a:extLst>
          </p:cNvPr>
          <p:cNvSpPr>
            <a:spLocks noGrp="1"/>
          </p:cNvSpPr>
          <p:nvPr>
            <p:ph type="dt" sz="half" idx="10"/>
          </p:nvPr>
        </p:nvSpPr>
        <p:spPr/>
        <p:txBody>
          <a:bodyPr/>
          <a:lstStyle/>
          <a:p>
            <a:fld id="{08C0C38C-45C9-444D-AFC2-A4A3AFE93BB8}" type="datetimeFigureOut">
              <a:rPr kumimoji="1" lang="zh-CN" altLang="en-US" smtClean="0"/>
              <a:t>2025/10/5</a:t>
            </a:fld>
            <a:endParaRPr kumimoji="1" lang="zh-CN" altLang="en-US"/>
          </a:p>
        </p:txBody>
      </p:sp>
      <p:sp>
        <p:nvSpPr>
          <p:cNvPr id="6" name="页脚占位符 5">
            <a:extLst>
              <a:ext uri="{FF2B5EF4-FFF2-40B4-BE49-F238E27FC236}">
                <a16:creationId xmlns:a16="http://schemas.microsoft.com/office/drawing/2014/main" id="{07FE5B24-A915-D23A-EC7E-A53D8521DD4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C8E4ED5-CB35-0AD4-5275-F48592EFE595}"/>
              </a:ext>
            </a:extLst>
          </p:cNvPr>
          <p:cNvSpPr>
            <a:spLocks noGrp="1"/>
          </p:cNvSpPr>
          <p:nvPr>
            <p:ph type="sldNum" sz="quarter" idx="12"/>
          </p:nvPr>
        </p:nvSpPr>
        <p:spPr/>
        <p:txBody>
          <a:body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26533339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F914A-C7BE-9ECC-4253-FDCE6E93C62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328BA43-F9EF-D474-02EA-098D435FE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23FF23F-00AF-24C7-ACBE-73B5DBD17D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70A3A95-CCD8-78A7-6BDD-B76D82897AA2}"/>
              </a:ext>
            </a:extLst>
          </p:cNvPr>
          <p:cNvSpPr>
            <a:spLocks noGrp="1"/>
          </p:cNvSpPr>
          <p:nvPr>
            <p:ph type="dt" sz="half" idx="10"/>
          </p:nvPr>
        </p:nvSpPr>
        <p:spPr/>
        <p:txBody>
          <a:bodyPr/>
          <a:lstStyle/>
          <a:p>
            <a:fld id="{08C0C38C-45C9-444D-AFC2-A4A3AFE93BB8}" type="datetimeFigureOut">
              <a:rPr kumimoji="1" lang="zh-CN" altLang="en-US" smtClean="0"/>
              <a:t>2025/10/5</a:t>
            </a:fld>
            <a:endParaRPr kumimoji="1" lang="zh-CN" altLang="en-US"/>
          </a:p>
        </p:txBody>
      </p:sp>
      <p:sp>
        <p:nvSpPr>
          <p:cNvPr id="6" name="页脚占位符 5">
            <a:extLst>
              <a:ext uri="{FF2B5EF4-FFF2-40B4-BE49-F238E27FC236}">
                <a16:creationId xmlns:a16="http://schemas.microsoft.com/office/drawing/2014/main" id="{A541B3A7-5AA0-02FC-365B-BC0D4E72ACC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9E392FB-2528-7966-A111-097421E6BB51}"/>
              </a:ext>
            </a:extLst>
          </p:cNvPr>
          <p:cNvSpPr>
            <a:spLocks noGrp="1"/>
          </p:cNvSpPr>
          <p:nvPr>
            <p:ph type="sldNum" sz="quarter" idx="12"/>
          </p:nvPr>
        </p:nvSpPr>
        <p:spPr/>
        <p:txBody>
          <a:body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38362279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FF19F-BCBF-8F23-E4F3-8265DD490DDA}"/>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235D720-F42E-A656-56C9-569A3C142E8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593CDB3-8AD6-62E3-AD5D-4EC4DAE2F4E0}"/>
              </a:ext>
            </a:extLst>
          </p:cNvPr>
          <p:cNvSpPr>
            <a:spLocks noGrp="1"/>
          </p:cNvSpPr>
          <p:nvPr>
            <p:ph type="dt" sz="half" idx="10"/>
          </p:nvPr>
        </p:nvSpPr>
        <p:spPr/>
        <p:txBody>
          <a:bodyPr/>
          <a:lstStyle/>
          <a:p>
            <a:fld id="{08C0C38C-45C9-444D-AFC2-A4A3AFE93BB8}" type="datetimeFigureOut">
              <a:rPr kumimoji="1" lang="zh-CN" altLang="en-US" smtClean="0"/>
              <a:t>2025/10/5</a:t>
            </a:fld>
            <a:endParaRPr kumimoji="1" lang="zh-CN" altLang="en-US"/>
          </a:p>
        </p:txBody>
      </p:sp>
      <p:sp>
        <p:nvSpPr>
          <p:cNvPr id="5" name="页脚占位符 4">
            <a:extLst>
              <a:ext uri="{FF2B5EF4-FFF2-40B4-BE49-F238E27FC236}">
                <a16:creationId xmlns:a16="http://schemas.microsoft.com/office/drawing/2014/main" id="{DBA4F339-9E92-F458-A3C1-9B167D260ED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BEEA660-5B9D-4E6C-248D-D2FB42D45656}"/>
              </a:ext>
            </a:extLst>
          </p:cNvPr>
          <p:cNvSpPr>
            <a:spLocks noGrp="1"/>
          </p:cNvSpPr>
          <p:nvPr>
            <p:ph type="sldNum" sz="quarter" idx="12"/>
          </p:nvPr>
        </p:nvSpPr>
        <p:spPr/>
        <p:txBody>
          <a:body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17951662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A999EAF-1E4D-A024-76AB-ED1A4917845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CDED2F4-52C8-3F0A-5D93-EC090F033F0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AB8D632-FC53-ABB1-78C4-D5820D7DE034}"/>
              </a:ext>
            </a:extLst>
          </p:cNvPr>
          <p:cNvSpPr>
            <a:spLocks noGrp="1"/>
          </p:cNvSpPr>
          <p:nvPr>
            <p:ph type="dt" sz="half" idx="10"/>
          </p:nvPr>
        </p:nvSpPr>
        <p:spPr/>
        <p:txBody>
          <a:bodyPr/>
          <a:lstStyle/>
          <a:p>
            <a:fld id="{08C0C38C-45C9-444D-AFC2-A4A3AFE93BB8}" type="datetimeFigureOut">
              <a:rPr kumimoji="1" lang="zh-CN" altLang="en-US" smtClean="0"/>
              <a:t>2025/10/5</a:t>
            </a:fld>
            <a:endParaRPr kumimoji="1" lang="zh-CN" altLang="en-US"/>
          </a:p>
        </p:txBody>
      </p:sp>
      <p:sp>
        <p:nvSpPr>
          <p:cNvPr id="5" name="页脚占位符 4">
            <a:extLst>
              <a:ext uri="{FF2B5EF4-FFF2-40B4-BE49-F238E27FC236}">
                <a16:creationId xmlns:a16="http://schemas.microsoft.com/office/drawing/2014/main" id="{687EBC04-AD2C-9D68-B3D1-9AEC4E78D5F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581C6FF-1421-2485-AF8B-9312465B0A5D}"/>
              </a:ext>
            </a:extLst>
          </p:cNvPr>
          <p:cNvSpPr>
            <a:spLocks noGrp="1"/>
          </p:cNvSpPr>
          <p:nvPr>
            <p:ph type="sldNum" sz="quarter" idx="12"/>
          </p:nvPr>
        </p:nvSpPr>
        <p:spPr/>
        <p:txBody>
          <a:body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1814064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spTree>
    <p:extLst>
      <p:ext uri="{BB962C8B-B14F-4D97-AF65-F5344CB8AC3E}">
        <p14:creationId xmlns:p14="http://schemas.microsoft.com/office/powerpoint/2010/main" val="38685668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b="37632"/>
          <a:stretch/>
        </p:blipFill>
        <p:spPr>
          <a:xfrm>
            <a:off x="0" y="-14"/>
            <a:ext cx="12192000" cy="340934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1624642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295458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222854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836642" y="6318000"/>
            <a:ext cx="952460" cy="540000"/>
          </a:xfrm>
          <a:prstGeom prst="rect">
            <a:avLst/>
          </a:prstGeo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3908810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5" name="灯片编号占位符 4"/>
          <p:cNvSpPr>
            <a:spLocks noGrp="1"/>
          </p:cNvSpPr>
          <p:nvPr>
            <p:ph type="sldNum" sz="quarter" idx="12"/>
          </p:nvPr>
        </p:nvSpPr>
        <p:spPr>
          <a:xfrm>
            <a:off x="11779008" y="6318000"/>
            <a:ext cx="952460" cy="540000"/>
          </a:xfrm>
          <a:prstGeom prst="rect">
            <a:avLst/>
          </a:prstGeom>
        </p:spPr>
        <p:txBody>
          <a:bodyPr/>
          <a:lstStyle>
            <a:lvl1pPr>
              <a:defRPr>
                <a:solidFill>
                  <a:schemeClr val="bg1"/>
                </a:solidFill>
              </a:defRPr>
            </a:lvl1pPr>
          </a:lstStyle>
          <a:p>
            <a:fld id="{66E0AC87-F9B6-4F7A-AB3A-6863E2A5800B}" type="slidenum">
              <a:rPr lang="zh-CN" altLang="en-US" smtClean="0"/>
              <a:pPr/>
              <a:t>‹#›</a:t>
            </a:fld>
            <a:endParaRPr lang="zh-CN" altLang="en-US" dirty="0"/>
          </a:p>
        </p:txBody>
      </p:sp>
    </p:spTree>
    <p:extLst>
      <p:ext uri="{BB962C8B-B14F-4D97-AF65-F5344CB8AC3E}">
        <p14:creationId xmlns:p14="http://schemas.microsoft.com/office/powerpoint/2010/main" val="23270025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灯片编号占位符 5"/>
          <p:cNvSpPr>
            <a:spLocks noGrp="1"/>
          </p:cNvSpPr>
          <p:nvPr>
            <p:ph type="sldNum" sz="quarter" idx="12"/>
          </p:nvPr>
        </p:nvSpPr>
        <p:spPr>
          <a:xfrm>
            <a:off x="336002" y="6318000"/>
            <a:ext cx="960000" cy="540000"/>
          </a:xfrm>
          <a:prstGeom prst="rect">
            <a:avLst/>
          </a:prstGeo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7297473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7" name="灯片编号占位符 6"/>
          <p:cNvSpPr>
            <a:spLocks noGrp="1"/>
          </p:cNvSpPr>
          <p:nvPr>
            <p:ph type="sldNum" sz="quarter" idx="12"/>
          </p:nvPr>
        </p:nvSpPr>
        <p:spPr>
          <a:xfrm>
            <a:off x="381242" y="6318000"/>
            <a:ext cx="952460" cy="540000"/>
          </a:xfrm>
          <a:prstGeom prst="rect">
            <a:avLst/>
          </a:prstGeo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1044885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9" name="灯片编号占位符 8"/>
          <p:cNvSpPr>
            <a:spLocks noGrp="1"/>
          </p:cNvSpPr>
          <p:nvPr>
            <p:ph type="sldNum" sz="quarter" idx="12"/>
          </p:nvPr>
        </p:nvSpPr>
        <p:spPr>
          <a:xfrm>
            <a:off x="381242" y="6318000"/>
            <a:ext cx="952460" cy="540000"/>
          </a:xfrm>
          <a:prstGeom prst="rect">
            <a:avLst/>
          </a:prstGeo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8629684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灯片编号占位符 5"/>
          <p:cNvSpPr>
            <a:spLocks noGrp="1"/>
          </p:cNvSpPr>
          <p:nvPr>
            <p:ph type="sldNum" sz="quarter" idx="12"/>
          </p:nvPr>
        </p:nvSpPr>
        <p:spPr>
          <a:xfrm>
            <a:off x="381242" y="6318000"/>
            <a:ext cx="952460" cy="540000"/>
          </a:xfrm>
          <a:prstGeom prst="rect">
            <a:avLst/>
          </a:prstGeo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5287076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06843"/>
      </p:ext>
    </p:extLst>
  </p:cSld>
  <p:clrMapOvr>
    <a:masterClrMapping/>
  </p:clrMapOvr>
  <p:extLst>
    <p:ext uri="{DCECCB84-F9BA-43D5-87BE-67443E8EF086}">
      <p15:sldGuideLst xmlns:p15="http://schemas.microsoft.com/office/powerpoint/2012/main">
        <p15:guide id="1" pos="6614">
          <p15:clr>
            <a:srgbClr val="FBAE40"/>
          </p15:clr>
        </p15:guide>
        <p15:guide id="2" pos="24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16709762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纯标题">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B376E1FF-C903-4528-AFB1-762675B4E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7">
            <a:extLst>
              <a:ext uri="{FF2B5EF4-FFF2-40B4-BE49-F238E27FC236}">
                <a16:creationId xmlns:a16="http://schemas.microsoft.com/office/drawing/2014/main" id="{2AE9DC11-4AE6-4BFA-A924-B7DB455D6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4">
            <a:extLst>
              <a:ext uri="{FF2B5EF4-FFF2-40B4-BE49-F238E27FC236}">
                <a16:creationId xmlns:a16="http://schemas.microsoft.com/office/drawing/2014/main" id="{B9713252-3ABE-46C2-860F-567E2BD5AA3E}"/>
              </a:ext>
            </a:extLst>
          </p:cNvPr>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7" name="图片 5">
            <a:extLst>
              <a:ext uri="{FF2B5EF4-FFF2-40B4-BE49-F238E27FC236}">
                <a16:creationId xmlns:a16="http://schemas.microsoft.com/office/drawing/2014/main" id="{BDF4C648-FB70-4521-B3EC-29CF3CACB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a:extLst>
              <a:ext uri="{FF2B5EF4-FFF2-40B4-BE49-F238E27FC236}">
                <a16:creationId xmlns:a16="http://schemas.microsoft.com/office/drawing/2014/main" id="{F4248120-6333-4151-A4BA-8C48963272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D6EF0BAC-124E-4AC7-BC4E-A0E914DA55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72493D8E-99C6-4B35-A603-6C1BF1F0B907}"/>
              </a:ext>
            </a:extLst>
          </p:cNvPr>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1" name="图片 10">
            <a:extLst>
              <a:ext uri="{FF2B5EF4-FFF2-40B4-BE49-F238E27FC236}">
                <a16:creationId xmlns:a16="http://schemas.microsoft.com/office/drawing/2014/main" id="{02E02BEB-69DE-4E8F-97DB-22F6343C2D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6098656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cSld name="内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DD0C6C-F76A-4A1F-B5E4-1CA59526C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a:extLst>
              <a:ext uri="{FF2B5EF4-FFF2-40B4-BE49-F238E27FC236}">
                <a16:creationId xmlns:a16="http://schemas.microsoft.com/office/drawing/2014/main" id="{D348E222-2979-4CF1-9D52-E26DE672B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14">
            <a:extLst>
              <a:ext uri="{FF2B5EF4-FFF2-40B4-BE49-F238E27FC236}">
                <a16:creationId xmlns:a16="http://schemas.microsoft.com/office/drawing/2014/main" id="{088F89D5-D3F9-4479-A50C-6EF89AD80F8B}"/>
              </a:ext>
            </a:extLst>
          </p:cNvPr>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8" name="图片 6">
            <a:extLst>
              <a:ext uri="{FF2B5EF4-FFF2-40B4-BE49-F238E27FC236}">
                <a16:creationId xmlns:a16="http://schemas.microsoft.com/office/drawing/2014/main" id="{A24F9927-4F84-412E-BB17-44D313E6F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51CF0843-AF41-4C68-B87F-304B89CF12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89DD5A76-0F69-4B30-908B-85A21D961D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F3500664-3544-4A6B-BC82-F3052814D2A7}"/>
              </a:ext>
            </a:extLst>
          </p:cNvPr>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2" name="图片 11">
            <a:extLst>
              <a:ext uri="{FF2B5EF4-FFF2-40B4-BE49-F238E27FC236}">
                <a16:creationId xmlns:a16="http://schemas.microsoft.com/office/drawing/2014/main" id="{2C648A80-15A7-463E-BF6E-6C256EA7169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sz="quarter" idx="10"/>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655852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6750235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编辑母版文本样式</a:t>
            </a:r>
          </a:p>
        </p:txBody>
      </p:sp>
      <p:pic>
        <p:nvPicPr>
          <p:cNvPr id="35" name="图片 34">
            <a:extLst>
              <a:ext uri="{FF2B5EF4-FFF2-40B4-BE49-F238E27FC236}">
                <a16:creationId xmlns:a16="http://schemas.microsoft.com/office/drawing/2014/main" id="{CE9FF532-F6D9-45BD-B501-EEC1CB82C010}"/>
              </a:ext>
            </a:extLst>
          </p:cNvPr>
          <p:cNvPicPr>
            <a:picLocks noChangeAspect="1"/>
          </p:cNvPicPr>
          <p:nvPr/>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图片 13" descr="图片包含 建筑物&#10;&#10;自动生成的说明">
            <a:extLst>
              <a:ext uri="{FF2B5EF4-FFF2-40B4-BE49-F238E27FC236}">
                <a16:creationId xmlns:a16="http://schemas.microsoft.com/office/drawing/2014/main" id="{B3946044-C7FE-425E-8D0B-399E9D6720C3}"/>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5" name="图片 14">
            <a:extLst>
              <a:ext uri="{FF2B5EF4-FFF2-40B4-BE49-F238E27FC236}">
                <a16:creationId xmlns:a16="http://schemas.microsoft.com/office/drawing/2014/main" id="{79E2FD7A-629B-4832-A081-245B4AA6063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16" name="图片 15">
            <a:extLst>
              <a:ext uri="{FF2B5EF4-FFF2-40B4-BE49-F238E27FC236}">
                <a16:creationId xmlns:a16="http://schemas.microsoft.com/office/drawing/2014/main" id="{3E078501-7F51-42CD-9E80-5D931C126857}"/>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17" name="组合 16">
            <a:extLst>
              <a:ext uri="{FF2B5EF4-FFF2-40B4-BE49-F238E27FC236}">
                <a16:creationId xmlns:a16="http://schemas.microsoft.com/office/drawing/2014/main" id="{0EEBB6FA-4323-40C6-99B4-792358F7191A}"/>
              </a:ext>
            </a:extLst>
          </p:cNvPr>
          <p:cNvGrpSpPr/>
          <p:nvPr userDrawn="1"/>
        </p:nvGrpSpPr>
        <p:grpSpPr>
          <a:xfrm>
            <a:off x="3352562" y="6244170"/>
            <a:ext cx="5486876" cy="406590"/>
            <a:chOff x="3352562" y="6073254"/>
            <a:chExt cx="5486876" cy="406590"/>
          </a:xfrm>
        </p:grpSpPr>
        <p:pic>
          <p:nvPicPr>
            <p:cNvPr id="19" name="图片 18">
              <a:extLst>
                <a:ext uri="{FF2B5EF4-FFF2-40B4-BE49-F238E27FC236}">
                  <a16:creationId xmlns:a16="http://schemas.microsoft.com/office/drawing/2014/main" id="{085979A1-27F6-414C-AAE2-780277A32787}"/>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20" name="椭圆 19">
              <a:extLst>
                <a:ext uri="{FF2B5EF4-FFF2-40B4-BE49-F238E27FC236}">
                  <a16:creationId xmlns:a16="http://schemas.microsoft.com/office/drawing/2014/main" id="{687B7A86-35AF-4C4F-BEDC-D504764A9902}"/>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连接符 20">
            <a:extLst>
              <a:ext uri="{FF2B5EF4-FFF2-40B4-BE49-F238E27FC236}">
                <a16:creationId xmlns:a16="http://schemas.microsoft.com/office/drawing/2014/main" id="{B77BC0CC-1857-45C9-9DE4-BBE85040C244}"/>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9FF0BF5-B9D6-4A2E-8437-954CA6B8E2C7}"/>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9965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r>
              <a:rPr lang="zh-CN" altLang="en-US"/>
              <a:t>单击图标添加图片</a:t>
            </a:r>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编辑母版文本样式</a:t>
            </a:r>
          </a:p>
        </p:txBody>
      </p:sp>
      <p:pic>
        <p:nvPicPr>
          <p:cNvPr id="35" name="图片 34">
            <a:extLst>
              <a:ext uri="{FF2B5EF4-FFF2-40B4-BE49-F238E27FC236}">
                <a16:creationId xmlns:a16="http://schemas.microsoft.com/office/drawing/2014/main" id="{CE9FF532-F6D9-45BD-B501-EEC1CB82C010}"/>
              </a:ext>
            </a:extLst>
          </p:cNvPr>
          <p:cNvPicPr>
            <a:picLocks noChangeAspect="1"/>
          </p:cNvPicPr>
          <p:nvPr/>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descr="图片包含 建筑物&#10;&#10;自动生成的说明">
            <a:extLst>
              <a:ext uri="{FF2B5EF4-FFF2-40B4-BE49-F238E27FC236}">
                <a16:creationId xmlns:a16="http://schemas.microsoft.com/office/drawing/2014/main" id="{2172A926-5350-4672-AEC0-977E41E6A9B0}"/>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3" name="图片 12">
            <a:extLst>
              <a:ext uri="{FF2B5EF4-FFF2-40B4-BE49-F238E27FC236}">
                <a16:creationId xmlns:a16="http://schemas.microsoft.com/office/drawing/2014/main" id="{59924ABD-0BF6-4DF7-8E86-BD87317E5B1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14" name="图片 13">
            <a:extLst>
              <a:ext uri="{FF2B5EF4-FFF2-40B4-BE49-F238E27FC236}">
                <a16:creationId xmlns:a16="http://schemas.microsoft.com/office/drawing/2014/main" id="{B9B240F6-2F6B-4A7C-ABD8-96F593A40ADF}"/>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15" name="组合 14">
            <a:extLst>
              <a:ext uri="{FF2B5EF4-FFF2-40B4-BE49-F238E27FC236}">
                <a16:creationId xmlns:a16="http://schemas.microsoft.com/office/drawing/2014/main" id="{90AE5922-8B3F-4284-8E05-56409B0E147B}"/>
              </a:ext>
            </a:extLst>
          </p:cNvPr>
          <p:cNvGrpSpPr/>
          <p:nvPr userDrawn="1"/>
        </p:nvGrpSpPr>
        <p:grpSpPr>
          <a:xfrm>
            <a:off x="3352562" y="6252715"/>
            <a:ext cx="5486876" cy="406590"/>
            <a:chOff x="3352562" y="6073254"/>
            <a:chExt cx="5486876" cy="406590"/>
          </a:xfrm>
        </p:grpSpPr>
        <p:pic>
          <p:nvPicPr>
            <p:cNvPr id="16" name="图片 15">
              <a:extLst>
                <a:ext uri="{FF2B5EF4-FFF2-40B4-BE49-F238E27FC236}">
                  <a16:creationId xmlns:a16="http://schemas.microsoft.com/office/drawing/2014/main" id="{86861ACE-D43C-47C0-B262-AC25D97EE591}"/>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17" name="椭圆 16">
              <a:extLst>
                <a:ext uri="{FF2B5EF4-FFF2-40B4-BE49-F238E27FC236}">
                  <a16:creationId xmlns:a16="http://schemas.microsoft.com/office/drawing/2014/main" id="{D7B0081B-0337-4D6D-A784-00DE03B16F54}"/>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294435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p:nvPicPr>
        <p:blipFill>
          <a:blip r:embed="rId3" cstate="print">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编辑母版文本样式</a:t>
            </a:r>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p>
        </p:txBody>
      </p:sp>
      <p:pic>
        <p:nvPicPr>
          <p:cNvPr id="6" name="图片 5">
            <a:extLst>
              <a:ext uri="{FF2B5EF4-FFF2-40B4-BE49-F238E27FC236}">
                <a16:creationId xmlns:a16="http://schemas.microsoft.com/office/drawing/2014/main" id="{1A63D107-02BD-4A0D-9132-36E8D944F421}"/>
              </a:ext>
            </a:extLst>
          </p:cNvPr>
          <p:cNvPicPr>
            <a:picLocks noChangeAspect="1"/>
          </p:cNvPicPr>
          <p:nvPr/>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p:nvPicPr>
        <p:blipFill rotWithShape="1">
          <a:blip r:embed="rId6" cstate="print"/>
          <a:srcRect r="1346"/>
          <a:stretch/>
        </p:blipFill>
        <p:spPr>
          <a:xfrm>
            <a:off x="516" y="6041797"/>
            <a:ext cx="12166903" cy="411617"/>
          </a:xfrm>
          <a:prstGeom prst="rect">
            <a:avLst/>
          </a:prstGeom>
        </p:spPr>
      </p:pic>
      <p:pic>
        <p:nvPicPr>
          <p:cNvPr id="13" name="图片 12" descr="图片包含 建筑物, 圆屋顶, 地板&#10;&#10;描述已自动生成">
            <a:extLst>
              <a:ext uri="{FF2B5EF4-FFF2-40B4-BE49-F238E27FC236}">
                <a16:creationId xmlns:a16="http://schemas.microsoft.com/office/drawing/2014/main" id="{299D5D2C-6293-4963-A53B-9380C611CC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4" name="平行四边形 13">
            <a:extLst>
              <a:ext uri="{FF2B5EF4-FFF2-40B4-BE49-F238E27FC236}">
                <a16:creationId xmlns:a16="http://schemas.microsoft.com/office/drawing/2014/main" id="{A43D6E86-C3CF-4F47-A53E-EF054549CCDF}"/>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图片包含 建筑物&#10;&#10;自动生成的说明">
            <a:extLst>
              <a:ext uri="{FF2B5EF4-FFF2-40B4-BE49-F238E27FC236}">
                <a16:creationId xmlns:a16="http://schemas.microsoft.com/office/drawing/2014/main" id="{8E661B0B-040B-4E11-8C00-383D90A0F2D5}"/>
              </a:ext>
            </a:extLst>
          </p:cNvPr>
          <p:cNvPicPr>
            <a:picLocks noChangeAspect="1"/>
          </p:cNvPicPr>
          <p:nvPr userDrawn="1"/>
        </p:nvPicPr>
        <p:blipFill>
          <a:blip r:embed="rId3" cstate="print">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pic>
        <p:nvPicPr>
          <p:cNvPr id="17" name="图片 16">
            <a:extLst>
              <a:ext uri="{FF2B5EF4-FFF2-40B4-BE49-F238E27FC236}">
                <a16:creationId xmlns:a16="http://schemas.microsoft.com/office/drawing/2014/main" id="{BE788879-A065-4F5D-A861-4FBE6043332B}"/>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18" name="图片 17">
            <a:extLst>
              <a:ext uri="{FF2B5EF4-FFF2-40B4-BE49-F238E27FC236}">
                <a16:creationId xmlns:a16="http://schemas.microsoft.com/office/drawing/2014/main" id="{F41009F6-13D2-4664-91CF-D721AC10CDD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19" name="图片 18">
            <a:extLst>
              <a:ext uri="{FF2B5EF4-FFF2-40B4-BE49-F238E27FC236}">
                <a16:creationId xmlns:a16="http://schemas.microsoft.com/office/drawing/2014/main" id="{53A988BB-1DAD-49F3-940E-84BFACD52EEA}"/>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5882258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目录-1">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5D47FDF-63E1-442F-8001-E72FBC10D88D}"/>
              </a:ext>
            </a:extLst>
          </p:cNvPr>
          <p:cNvGrpSpPr/>
          <p:nvPr/>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2" cstate="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r>
              <a:rPr lang="zh-CN" altLang="en-US"/>
              <a:t>单击图标添加图片</a:t>
            </a:r>
          </a:p>
        </p:txBody>
      </p:sp>
      <p:sp>
        <p:nvSpPr>
          <p:cNvPr id="22" name="矩形 21">
            <a:extLst>
              <a:ext uri="{FF2B5EF4-FFF2-40B4-BE49-F238E27FC236}">
                <a16:creationId xmlns:a16="http://schemas.microsoft.com/office/drawing/2014/main" id="{DE1AFFB6-310A-466D-BAD1-F84A11C9C967}"/>
              </a:ext>
            </a:extLst>
          </p:cNvPr>
          <p:cNvSpPr/>
          <p:nvPr/>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1CD093E4-6A63-4109-AEC2-9C6EB3D31D2A}"/>
              </a:ext>
            </a:extLst>
          </p:cNvPr>
          <p:cNvGrpSpPr/>
          <p:nvPr userDrawn="1"/>
        </p:nvGrpSpPr>
        <p:grpSpPr>
          <a:xfrm>
            <a:off x="304800" y="2455636"/>
            <a:ext cx="4122059" cy="1462680"/>
            <a:chOff x="304800" y="2709636"/>
            <a:chExt cx="4122059" cy="1462680"/>
          </a:xfrm>
        </p:grpSpPr>
        <p:grpSp>
          <p:nvGrpSpPr>
            <p:cNvPr id="14" name="组合 13">
              <a:extLst>
                <a:ext uri="{FF2B5EF4-FFF2-40B4-BE49-F238E27FC236}">
                  <a16:creationId xmlns:a16="http://schemas.microsoft.com/office/drawing/2014/main" id="{7899B273-BD27-4279-B643-4AA4B6E3AD80}"/>
                </a:ext>
              </a:extLst>
            </p:cNvPr>
            <p:cNvGrpSpPr/>
            <p:nvPr/>
          </p:nvGrpSpPr>
          <p:grpSpPr>
            <a:xfrm>
              <a:off x="304800" y="2709636"/>
              <a:ext cx="4122059" cy="1462680"/>
              <a:chOff x="667656" y="1497651"/>
              <a:chExt cx="4122059" cy="1462680"/>
            </a:xfrm>
          </p:grpSpPr>
          <p:grpSp>
            <p:nvGrpSpPr>
              <p:cNvPr id="16" name="组合 15">
                <a:extLst>
                  <a:ext uri="{FF2B5EF4-FFF2-40B4-BE49-F238E27FC236}">
                    <a16:creationId xmlns:a16="http://schemas.microsoft.com/office/drawing/2014/main" id="{EDB266C9-AC73-43CE-9BED-49D78CA00EA7}"/>
                  </a:ext>
                </a:extLst>
              </p:cNvPr>
              <p:cNvGrpSpPr/>
              <p:nvPr/>
            </p:nvGrpSpPr>
            <p:grpSpPr>
              <a:xfrm>
                <a:off x="667656" y="1497651"/>
                <a:ext cx="4122059" cy="1438728"/>
                <a:chOff x="537028" y="1493158"/>
                <a:chExt cx="4122059" cy="1438728"/>
              </a:xfrm>
            </p:grpSpPr>
            <p:sp>
              <p:nvSpPr>
                <p:cNvPr id="19" name="矩形 18">
                  <a:extLst>
                    <a:ext uri="{FF2B5EF4-FFF2-40B4-BE49-F238E27FC236}">
                      <a16:creationId xmlns:a16="http://schemas.microsoft.com/office/drawing/2014/main" id="{485077E3-4B29-4C2F-BE1C-FE7318FBD7FF}"/>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图片包含 建筑物&#10;&#10;自动生成的说明">
                  <a:extLst>
                    <a:ext uri="{FF2B5EF4-FFF2-40B4-BE49-F238E27FC236}">
                      <a16:creationId xmlns:a16="http://schemas.microsoft.com/office/drawing/2014/main" id="{E921E4B1-C346-4DBF-BEF8-84A99FB698CE}"/>
                    </a:ext>
                  </a:extLst>
                </p:cNvPr>
                <p:cNvPicPr>
                  <a:picLocks noChangeAspect="1"/>
                </p:cNvPicPr>
                <p:nvPr/>
              </p:nvPicPr>
              <p:blipFill>
                <a:blip r:embed="rId2" cstate="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7" name="文本框 16">
                <a:extLst>
                  <a:ext uri="{FF2B5EF4-FFF2-40B4-BE49-F238E27FC236}">
                    <a16:creationId xmlns:a16="http://schemas.microsoft.com/office/drawing/2014/main" id="{C3FD3FCF-B5B2-42D9-A18C-CAE07F864D7E}"/>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18" name="矩形 17">
                <a:extLst>
                  <a:ext uri="{FF2B5EF4-FFF2-40B4-BE49-F238E27FC236}">
                    <a16:creationId xmlns:a16="http://schemas.microsoft.com/office/drawing/2014/main" id="{049E13B2-FDB1-48FC-A07A-0DD5B868251F}"/>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a:extLst>
                <a:ext uri="{FF2B5EF4-FFF2-40B4-BE49-F238E27FC236}">
                  <a16:creationId xmlns:a16="http://schemas.microsoft.com/office/drawing/2014/main" id="{D1097B2E-B875-49E7-9BB1-9ED806861B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21" name="矩形 20">
            <a:extLst>
              <a:ext uri="{FF2B5EF4-FFF2-40B4-BE49-F238E27FC236}">
                <a16:creationId xmlns:a16="http://schemas.microsoft.com/office/drawing/2014/main" id="{1E0B34E1-24A7-42E6-AD5D-8C8C597BFA35}"/>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43761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目录-2">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2" cstate="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p:ph type="pic" sz="quarter" idx="10"/>
          </p:nvPr>
        </p:nvSpPr>
        <p:spPr>
          <a:xfrm>
            <a:off x="-19050" y="3428999"/>
            <a:ext cx="12211050" cy="3428999"/>
          </a:xfrm>
          <a:prstGeom prst="rect">
            <a:avLst/>
          </a:prstGeom>
        </p:spPr>
        <p:txBody>
          <a:bodyPr/>
          <a:lstStyle/>
          <a:p>
            <a:r>
              <a:rPr lang="zh-CN" altLang="en-US"/>
              <a:t>单击图标添加图片</a:t>
            </a:r>
            <a:endParaRPr lang="zh-CN" altLang="en-US" dirty="0"/>
          </a:p>
        </p:txBody>
      </p:sp>
      <p:sp>
        <p:nvSpPr>
          <p:cNvPr id="14" name="矩形 13">
            <a:extLst>
              <a:ext uri="{FF2B5EF4-FFF2-40B4-BE49-F238E27FC236}">
                <a16:creationId xmlns:a16="http://schemas.microsoft.com/office/drawing/2014/main" id="{9D9484F6-57FB-4D78-BAC6-3A0A97C9E850}"/>
              </a:ext>
            </a:extLst>
          </p:cNvPr>
          <p:cNvSpPr/>
          <p:nvPr/>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12">
            <a:extLst>
              <a:ext uri="{FF2B5EF4-FFF2-40B4-BE49-F238E27FC236}">
                <a16:creationId xmlns:a16="http://schemas.microsoft.com/office/drawing/2014/main" id="{1E667F9E-F8AF-4176-B543-0EFAD5187E79}"/>
              </a:ext>
            </a:extLst>
          </p:cNvPr>
          <p:cNvSpPr>
            <a:spLocks noGrp="1"/>
          </p:cNvSpPr>
          <p:nvPr>
            <p:ph type="pic" sz="quarter" idx="10"/>
          </p:nvPr>
        </p:nvSpPr>
        <p:spPr>
          <a:xfrm>
            <a:off x="-19050" y="3428999"/>
            <a:ext cx="12211050" cy="3428999"/>
          </a:xfrm>
          <a:prstGeom prst="rect">
            <a:avLst/>
          </a:prstGeom>
        </p:spPr>
        <p:txBody>
          <a:bodyPr/>
          <a:lstStyle/>
          <a:p>
            <a:r>
              <a:rPr lang="zh-CN" altLang="en-US"/>
              <a:t>单击图标添加图片</a:t>
            </a:r>
            <a:endParaRPr lang="zh-CN" altLang="en-US" dirty="0"/>
          </a:p>
        </p:txBody>
      </p:sp>
      <p:sp>
        <p:nvSpPr>
          <p:cNvPr id="15" name="矩形 14">
            <a:extLst>
              <a:ext uri="{FF2B5EF4-FFF2-40B4-BE49-F238E27FC236}">
                <a16:creationId xmlns:a16="http://schemas.microsoft.com/office/drawing/2014/main" id="{05397730-485C-4A2F-A84A-9332048B1AC9}"/>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95614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章节过渡页">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8BB665EA-8CD9-4D53-A4AF-D2B7101CE5DB}"/>
              </a:ext>
            </a:extLst>
          </p:cNvPr>
          <p:cNvSpPr/>
          <p:nvPr/>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a:extLst>
              <a:ext uri="{FF2B5EF4-FFF2-40B4-BE49-F238E27FC236}">
                <a16:creationId xmlns:a16="http://schemas.microsoft.com/office/drawing/2014/main" id="{465DB092-56FD-4A68-9D16-CFF0FD3DE80D}"/>
              </a:ext>
            </a:extLst>
          </p:cNvPr>
          <p:cNvPicPr>
            <a:picLocks noChangeAspect="1"/>
          </p:cNvPicPr>
          <p:nvPr/>
        </p:nvPicPr>
        <p:blipFill rotWithShape="1">
          <a:blip r:embed="rId2"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编辑母版文本样式</a:t>
            </a:r>
          </a:p>
        </p:txBody>
      </p:sp>
      <p:sp>
        <p:nvSpPr>
          <p:cNvPr id="6" name="矩形 5">
            <a:extLst>
              <a:ext uri="{FF2B5EF4-FFF2-40B4-BE49-F238E27FC236}">
                <a16:creationId xmlns:a16="http://schemas.microsoft.com/office/drawing/2014/main" id="{FA9AE392-61EA-4D66-BEC1-7838B82A2C29}"/>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8496B34-F2CD-4137-BE01-6E32E1AC4F59}"/>
              </a:ext>
            </a:extLst>
          </p:cNvPr>
          <p:cNvPicPr>
            <a:picLocks noChangeAspect="1"/>
          </p:cNvPicPr>
          <p:nvPr userDrawn="1"/>
        </p:nvPicPr>
        <p:blipFill rotWithShape="1">
          <a:blip r:embed="rId2"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40707887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章节过渡页-2">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8BB665EA-8CD9-4D53-A4AF-D2B7101CE5DB}"/>
              </a:ext>
            </a:extLst>
          </p:cNvPr>
          <p:cNvSpPr/>
          <p:nvPr/>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p:nvPicPr>
        <p:blipFill rotWithShape="1">
          <a:blip r:embed="rId2" cstate="print"/>
          <a:srcRect l="49487" r="1345"/>
          <a:stretch/>
        </p:blipFill>
        <p:spPr>
          <a:xfrm>
            <a:off x="6238430" y="6041797"/>
            <a:ext cx="5920443" cy="411617"/>
          </a:xfrm>
          <a:prstGeom prst="rect">
            <a:avLst/>
          </a:prstGeom>
        </p:spPr>
      </p:pic>
      <p:sp>
        <p:nvSpPr>
          <p:cNvPr id="6" name="矩形 5">
            <a:extLst>
              <a:ext uri="{FF2B5EF4-FFF2-40B4-BE49-F238E27FC236}">
                <a16:creationId xmlns:a16="http://schemas.microsoft.com/office/drawing/2014/main" id="{7FA3CABD-FD57-45D2-B1DB-4B126EC4E823}"/>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2183CF5C-931C-4697-8D01-36D470265CC1}"/>
              </a:ext>
            </a:extLst>
          </p:cNvPr>
          <p:cNvPicPr>
            <a:picLocks noChangeAspect="1"/>
          </p:cNvPicPr>
          <p:nvPr userDrawn="1"/>
        </p:nvPicPr>
        <p:blipFill rotWithShape="1">
          <a:blip r:embed="rId2"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3102399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4" name="图片 3">
            <a:extLst>
              <a:ext uri="{FF2B5EF4-FFF2-40B4-BE49-F238E27FC236}">
                <a16:creationId xmlns:a16="http://schemas.microsoft.com/office/drawing/2014/main" id="{64227868-C0F1-41FC-A8C9-A533B4E11486}"/>
              </a:ext>
            </a:extLst>
          </p:cNvPr>
          <p:cNvPicPr>
            <a:picLocks noChangeAspect="1"/>
          </p:cNvPicPr>
          <p:nvPr/>
        </p:nvPicPr>
        <p:blipFill rotWithShape="1">
          <a:blip r:embed="rId2" cstate="print"/>
          <a:srcRect r="1346"/>
          <a:stretch/>
        </p:blipFill>
        <p:spPr>
          <a:xfrm>
            <a:off x="516" y="6041797"/>
            <a:ext cx="12166903" cy="411617"/>
          </a:xfrm>
          <a:prstGeom prst="rect">
            <a:avLst/>
          </a:prstGeom>
        </p:spPr>
      </p:pic>
      <p:sp>
        <p:nvSpPr>
          <p:cNvPr id="19" name="平行四边形 18">
            <a:extLst>
              <a:ext uri="{FF2B5EF4-FFF2-40B4-BE49-F238E27FC236}">
                <a16:creationId xmlns:a16="http://schemas.microsoft.com/office/drawing/2014/main" id="{9AE407FD-1006-4AC4-B10B-CB7686E66A86}"/>
              </a:ext>
            </a:extLst>
          </p:cNvPr>
          <p:cNvSpPr/>
          <p:nvPr/>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编辑母版文本样式</a:t>
            </a:r>
          </a:p>
        </p:txBody>
      </p:sp>
      <p:sp>
        <p:nvSpPr>
          <p:cNvPr id="11" name="平行四边形 10">
            <a:extLst>
              <a:ext uri="{FF2B5EF4-FFF2-40B4-BE49-F238E27FC236}">
                <a16:creationId xmlns:a16="http://schemas.microsoft.com/office/drawing/2014/main" id="{3E2A174E-0D40-4C44-A4CB-067A3AD3E27A}"/>
              </a:ext>
            </a:extLst>
          </p:cNvPr>
          <p:cNvSpPr/>
          <p:nvPr/>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992324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仅标题(标题导航)">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sp>
        <p:nvSpPr>
          <p:cNvPr id="19" name="平行四边形 18">
            <a:extLst>
              <a:ext uri="{FF2B5EF4-FFF2-40B4-BE49-F238E27FC236}">
                <a16:creationId xmlns:a16="http://schemas.microsoft.com/office/drawing/2014/main" id="{9AE407FD-1006-4AC4-B10B-CB7686E66A86}"/>
              </a:ext>
            </a:extLst>
          </p:cNvPr>
          <p:cNvSpPr/>
          <p:nvPr/>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p:nvPicPr>
        <p:blipFill rotWithShape="1">
          <a:blip r:embed="rId3"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21759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编辑母版文本样式</a:t>
            </a:r>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3"/>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平行四边形 20">
            <a:extLst>
              <a:ext uri="{FF2B5EF4-FFF2-40B4-BE49-F238E27FC236}">
                <a16:creationId xmlns:a16="http://schemas.microsoft.com/office/drawing/2014/main" id="{93235BFC-8F08-4C25-988C-FCB706C52ACD}"/>
              </a:ext>
            </a:extLst>
          </p:cNvPr>
          <p:cNvSpPr/>
          <p:nvPr/>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p:nvPicPr>
        <p:blipFill rotWithShape="1">
          <a:blip r:embed="rId4"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363191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10280433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编辑母版文本样式</a:t>
            </a:r>
          </a:p>
        </p:txBody>
      </p:sp>
      <p:pic>
        <p:nvPicPr>
          <p:cNvPr id="7" name="图片 6">
            <a:extLst>
              <a:ext uri="{FF2B5EF4-FFF2-40B4-BE49-F238E27FC236}">
                <a16:creationId xmlns:a16="http://schemas.microsoft.com/office/drawing/2014/main" id="{12079C22-C965-4A93-8C7F-F7C26F71D8DF}"/>
              </a:ext>
            </a:extLst>
          </p:cNvPr>
          <p:cNvPicPr>
            <a:picLocks noChangeAspect="1"/>
          </p:cNvPicPr>
          <p:nvPr/>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8" name="图片 7" descr="图片包含 建筑物&#10;&#10;自动生成的说明">
            <a:extLst>
              <a:ext uri="{FF2B5EF4-FFF2-40B4-BE49-F238E27FC236}">
                <a16:creationId xmlns:a16="http://schemas.microsoft.com/office/drawing/2014/main" id="{D6A66B2F-E60E-4680-9C70-8D6A223D3321}"/>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9" name="直接连接符 8">
            <a:extLst>
              <a:ext uri="{FF2B5EF4-FFF2-40B4-BE49-F238E27FC236}">
                <a16:creationId xmlns:a16="http://schemas.microsoft.com/office/drawing/2014/main" id="{5A692AB0-181B-4AC5-BFE6-C8EEC9AC87F5}"/>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70670C-EFAF-4819-818E-45DCA3978864}"/>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descr="图片包含 户外, 标牌, 黑色&#10;&#10;自动生成的说明">
            <a:extLst>
              <a:ext uri="{FF2B5EF4-FFF2-40B4-BE49-F238E27FC236}">
                <a16:creationId xmlns:a16="http://schemas.microsoft.com/office/drawing/2014/main" id="{F19CA8B1-364A-415D-B5B1-89D63D255C8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pic>
        <p:nvPicPr>
          <p:cNvPr id="12" name="图片 11">
            <a:extLst>
              <a:ext uri="{FF2B5EF4-FFF2-40B4-BE49-F238E27FC236}">
                <a16:creationId xmlns:a16="http://schemas.microsoft.com/office/drawing/2014/main" id="{537F3560-8458-4F88-B06F-68F868791A13}"/>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9797888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编辑母版文本样式</a:t>
            </a:r>
          </a:p>
        </p:txBody>
      </p:sp>
      <p:pic>
        <p:nvPicPr>
          <p:cNvPr id="3" name="图片 2">
            <a:extLst>
              <a:ext uri="{FF2B5EF4-FFF2-40B4-BE49-F238E27FC236}">
                <a16:creationId xmlns:a16="http://schemas.microsoft.com/office/drawing/2014/main" id="{B5861CDE-5CCC-4EC9-AAE6-4DDC185E1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8" name="图片 7" descr="图片包含 建筑物&#10;&#10;自动生成的说明">
            <a:extLst>
              <a:ext uri="{FF2B5EF4-FFF2-40B4-BE49-F238E27FC236}">
                <a16:creationId xmlns:a16="http://schemas.microsoft.com/office/drawing/2014/main" id="{2A1AEB61-602D-4DA7-8C6D-86767EF7D17F}"/>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0" name="直接连接符 9">
            <a:extLst>
              <a:ext uri="{FF2B5EF4-FFF2-40B4-BE49-F238E27FC236}">
                <a16:creationId xmlns:a16="http://schemas.microsoft.com/office/drawing/2014/main" id="{DC827F17-C178-479B-9115-4216515E6CEC}"/>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B297777-928A-4EBF-B98D-07C92A2F11F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F8A71D47-F719-4222-A7AF-D6827112DC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15" name="图片 14">
            <a:extLst>
              <a:ext uri="{FF2B5EF4-FFF2-40B4-BE49-F238E27FC236}">
                <a16:creationId xmlns:a16="http://schemas.microsoft.com/office/drawing/2014/main" id="{2A58C3E2-F37D-4FEF-A731-D9739E62BA4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9588309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编辑母版文本样式</a:t>
            </a:r>
          </a:p>
        </p:txBody>
      </p:sp>
      <p:pic>
        <p:nvPicPr>
          <p:cNvPr id="7" name="图片 6">
            <a:extLst>
              <a:ext uri="{FF2B5EF4-FFF2-40B4-BE49-F238E27FC236}">
                <a16:creationId xmlns:a16="http://schemas.microsoft.com/office/drawing/2014/main" id="{709B0529-EE67-44AA-BAF8-7E78156B3DE4}"/>
              </a:ext>
            </a:extLst>
          </p:cNvPr>
          <p:cNvPicPr>
            <a:picLocks noChangeAspect="1"/>
          </p:cNvPicPr>
          <p:nvPr/>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8" name="流程图: 离页连接符 7">
            <a:extLst>
              <a:ext uri="{FF2B5EF4-FFF2-40B4-BE49-F238E27FC236}">
                <a16:creationId xmlns:a16="http://schemas.microsoft.com/office/drawing/2014/main" id="{9092B369-847C-4F49-8A81-B3096F1676B5}"/>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C3948242-B784-42DD-9848-BFB0CE555B5F}"/>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11" name="图片 10">
            <a:extLst>
              <a:ext uri="{FF2B5EF4-FFF2-40B4-BE49-F238E27FC236}">
                <a16:creationId xmlns:a16="http://schemas.microsoft.com/office/drawing/2014/main" id="{CDCA0D73-A764-4F84-9D21-3848E0D134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2" name="任意多边形: 形状 11">
            <a:extLst>
              <a:ext uri="{FF2B5EF4-FFF2-40B4-BE49-F238E27FC236}">
                <a16:creationId xmlns:a16="http://schemas.microsoft.com/office/drawing/2014/main" id="{8660E0F2-DD5C-413C-B93E-DFD2D3698B5A}"/>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3" name="图片 12" descr="图片包含 建筑物&#10;&#10;自动生成的说明">
            <a:extLst>
              <a:ext uri="{FF2B5EF4-FFF2-40B4-BE49-F238E27FC236}">
                <a16:creationId xmlns:a16="http://schemas.microsoft.com/office/drawing/2014/main" id="{0FA50371-D6A0-46A5-921E-D479157F1D64}"/>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15398689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空白（lowpoly）">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12046174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0BE06-B99B-41AD-A8EF-A04D44348E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F887F-6607-468B-9127-68A1011BBB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29E57-B828-455C-814A-0EB59CDDA282}"/>
              </a:ext>
            </a:extLst>
          </p:cNvPr>
          <p:cNvSpPr>
            <a:spLocks noGrp="1"/>
          </p:cNvSpPr>
          <p:nvPr>
            <p:ph type="dt" sz="half" idx="10"/>
          </p:nvPr>
        </p:nvSpPr>
        <p:spPr/>
        <p:txBody>
          <a:bodyPr/>
          <a:lstStyle/>
          <a:p>
            <a:fld id="{3C775FB0-BE6E-429C-9AED-81592E4DB936}" type="datetimeFigureOut">
              <a:rPr lang="en-US" smtClean="0"/>
              <a:t>10/5/2025</a:t>
            </a:fld>
            <a:endParaRPr lang="en-US"/>
          </a:p>
        </p:txBody>
      </p:sp>
      <p:sp>
        <p:nvSpPr>
          <p:cNvPr id="5" name="Footer Placeholder 4">
            <a:extLst>
              <a:ext uri="{FF2B5EF4-FFF2-40B4-BE49-F238E27FC236}">
                <a16:creationId xmlns:a16="http://schemas.microsoft.com/office/drawing/2014/main" id="{C3FC7A42-4CE7-40D5-8929-8AE2F1BE4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2AE06-1D4C-4F7F-99D6-739D9793B85C}"/>
              </a:ext>
            </a:extLst>
          </p:cNvPr>
          <p:cNvSpPr>
            <a:spLocks noGrp="1"/>
          </p:cNvSpPr>
          <p:nvPr>
            <p:ph type="sldNum" sz="quarter" idx="12"/>
          </p:nvPr>
        </p:nvSpPr>
        <p:spPr/>
        <p:txBody>
          <a:bodyPr/>
          <a:lstStyle/>
          <a:p>
            <a:fld id="{C0D28965-C790-4424-9BCB-34575FA73932}" type="slidenum">
              <a:rPr lang="en-US" smtClean="0"/>
              <a:t>‹#›</a:t>
            </a:fld>
            <a:endParaRPr lang="en-US"/>
          </a:p>
        </p:txBody>
      </p:sp>
    </p:spTree>
    <p:extLst>
      <p:ext uri="{BB962C8B-B14F-4D97-AF65-F5344CB8AC3E}">
        <p14:creationId xmlns:p14="http://schemas.microsoft.com/office/powerpoint/2010/main" val="4743845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编辑母版文本样式</a:t>
            </a:r>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847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r>
              <a:rPr lang="zh-CN" altLang="en-US"/>
              <a:t>单击图标添加图片</a:t>
            </a:r>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编辑母版文本样式</a:t>
            </a:r>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025457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cstate="print">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编辑母版文本样式</a:t>
            </a:r>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36660307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2" cstate="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r>
              <a:rPr lang="zh-CN" altLang="en-US"/>
              <a:t>单击图标添加图片</a:t>
            </a:r>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61105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目录-2">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2" cstate="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dirty="0"/>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0861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2135536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章节过渡页">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2"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编辑母版文本样式</a:t>
            </a:r>
          </a:p>
        </p:txBody>
      </p:sp>
    </p:spTree>
    <p:extLst>
      <p:ext uri="{BB962C8B-B14F-4D97-AF65-F5344CB8AC3E}">
        <p14:creationId xmlns:p14="http://schemas.microsoft.com/office/powerpoint/2010/main" val="11398938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章节过渡页-2">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2"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319876502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仅标题(标题导航)">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编辑母版文本样式</a:t>
            </a:r>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编辑母版文本样式</a:t>
            </a:r>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760851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编辑母版文本样式</a:t>
            </a:r>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371307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编辑母版文本样式</a:t>
            </a:r>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6212367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编辑母版文本样式</a:t>
            </a:r>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132574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空白（lowpoly）">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24759550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7350086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纯标题">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B376E1FF-C903-4528-AFB1-762675B4E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7">
            <a:extLst>
              <a:ext uri="{FF2B5EF4-FFF2-40B4-BE49-F238E27FC236}">
                <a16:creationId xmlns:a16="http://schemas.microsoft.com/office/drawing/2014/main" id="{2AE9DC11-4AE6-4BFA-A924-B7DB455D6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4">
            <a:extLst>
              <a:ext uri="{FF2B5EF4-FFF2-40B4-BE49-F238E27FC236}">
                <a16:creationId xmlns:a16="http://schemas.microsoft.com/office/drawing/2014/main" id="{B9713252-3ABE-46C2-860F-567E2BD5AA3E}"/>
              </a:ext>
            </a:extLst>
          </p:cNvPr>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7" name="图片 5">
            <a:extLst>
              <a:ext uri="{FF2B5EF4-FFF2-40B4-BE49-F238E27FC236}">
                <a16:creationId xmlns:a16="http://schemas.microsoft.com/office/drawing/2014/main" id="{BDF4C648-FB70-4521-B3EC-29CF3CACB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a:extLst>
              <a:ext uri="{FF2B5EF4-FFF2-40B4-BE49-F238E27FC236}">
                <a16:creationId xmlns:a16="http://schemas.microsoft.com/office/drawing/2014/main" id="{F4248120-6333-4151-A4BA-8C48963272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D6EF0BAC-124E-4AC7-BC4E-A0E914DA55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72493D8E-99C6-4B35-A603-6C1BF1F0B907}"/>
              </a:ext>
            </a:extLst>
          </p:cNvPr>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1" name="图片 10">
            <a:extLst>
              <a:ext uri="{FF2B5EF4-FFF2-40B4-BE49-F238E27FC236}">
                <a16:creationId xmlns:a16="http://schemas.microsoft.com/office/drawing/2014/main" id="{02E02BEB-69DE-4E8F-97DB-22F6343C2D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9590974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cSld name="内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DD0C6C-F76A-4A1F-B5E4-1CA59526C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a:extLst>
              <a:ext uri="{FF2B5EF4-FFF2-40B4-BE49-F238E27FC236}">
                <a16:creationId xmlns:a16="http://schemas.microsoft.com/office/drawing/2014/main" id="{D348E222-2979-4CF1-9D52-E26DE672B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14">
            <a:extLst>
              <a:ext uri="{FF2B5EF4-FFF2-40B4-BE49-F238E27FC236}">
                <a16:creationId xmlns:a16="http://schemas.microsoft.com/office/drawing/2014/main" id="{088F89D5-D3F9-4479-A50C-6EF89AD80F8B}"/>
              </a:ext>
            </a:extLst>
          </p:cNvPr>
          <p:cNvSpPr/>
          <p:nvPr/>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8" name="图片 6">
            <a:extLst>
              <a:ext uri="{FF2B5EF4-FFF2-40B4-BE49-F238E27FC236}">
                <a16:creationId xmlns:a16="http://schemas.microsoft.com/office/drawing/2014/main" id="{A24F9927-4F84-412E-BB17-44D313E6F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51CF0843-AF41-4C68-B87F-304B89CF12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89DD5A76-0F69-4B30-908B-85A21D961D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8284" y="174625"/>
            <a:ext cx="202353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F3500664-3544-4A6B-BC82-F3052814D2A7}"/>
              </a:ext>
            </a:extLst>
          </p:cNvPr>
          <p:cNvSpPr/>
          <p:nvPr userDrawn="1"/>
        </p:nvSpPr>
        <p:spPr>
          <a:xfrm>
            <a:off x="0" y="6765926"/>
            <a:ext cx="12192000" cy="920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pic>
        <p:nvPicPr>
          <p:cNvPr id="12" name="图片 11">
            <a:extLst>
              <a:ext uri="{FF2B5EF4-FFF2-40B4-BE49-F238E27FC236}">
                <a16:creationId xmlns:a16="http://schemas.microsoft.com/office/drawing/2014/main" id="{2C648A80-15A7-463E-BF6E-6C256EA7169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23963"/>
            <a:ext cx="1219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sz="quarter" idx="10"/>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3600569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9.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3.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2.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3.png"/><Relationship Id="rId2" Type="http://schemas.openxmlformats.org/officeDocument/2006/relationships/slideLayout" Target="../slideLayouts/slideLayout58.xml"/><Relationship Id="rId16" Type="http://schemas.openxmlformats.org/officeDocument/2006/relationships/image" Target="../media/image2.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1.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6.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8"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409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19692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23"/>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90675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charset="-122"/>
          <a:ea typeface="微软雅黑" panose="020B050302020402020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84386A6-6BF8-E406-4E15-884C6812C5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1095105-1F68-4BD3-282D-7EC3D7E3D5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150AECC-D624-C084-4889-FE4CFBD26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C0C38C-45C9-444D-AFC2-A4A3AFE93BB8}" type="datetimeFigureOut">
              <a:rPr kumimoji="1" lang="zh-CN" altLang="en-US" smtClean="0"/>
              <a:t>2025/10/5</a:t>
            </a:fld>
            <a:endParaRPr kumimoji="1" lang="zh-CN" altLang="en-US"/>
          </a:p>
        </p:txBody>
      </p:sp>
      <p:sp>
        <p:nvSpPr>
          <p:cNvPr id="5" name="页脚占位符 4">
            <a:extLst>
              <a:ext uri="{FF2B5EF4-FFF2-40B4-BE49-F238E27FC236}">
                <a16:creationId xmlns:a16="http://schemas.microsoft.com/office/drawing/2014/main" id="{3CC587F4-0654-8FD4-351C-3E75A69F60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8C1A3B2-867A-7DFF-21DE-C55C5A8DE7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319C22-4A44-2A42-A6DC-522C8C8BEAA3}" type="slidenum">
              <a:rPr kumimoji="1" lang="zh-CN" altLang="en-US" smtClean="0"/>
              <a:t>‹#›</a:t>
            </a:fld>
            <a:endParaRPr kumimoji="1" lang="zh-CN" altLang="en-US"/>
          </a:p>
        </p:txBody>
      </p:sp>
    </p:spTree>
    <p:extLst>
      <p:ext uri="{BB962C8B-B14F-4D97-AF65-F5344CB8AC3E}">
        <p14:creationId xmlns:p14="http://schemas.microsoft.com/office/powerpoint/2010/main" val="20603635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5" cstate="print"/>
          <a:srcRect r="1346"/>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pic>
        <p:nvPicPr>
          <p:cNvPr id="12" name="图片 11"/>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759681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hdr="0" dt="0"/>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7"/>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7"/>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7"/>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12273791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2">
          <p15:clr>
            <a:srgbClr val="F26B43"/>
          </p15:clr>
        </p15:guide>
        <p15:guide id="8" pos="7488">
          <p15:clr>
            <a:srgbClr val="F26B43"/>
          </p15:clr>
        </p15:guide>
        <p15:guide id="9" orient="horz" pos="432">
          <p15:clr>
            <a:srgbClr val="F26B43"/>
          </p15:clr>
        </p15:guide>
        <p15:guide id="10" orient="horz" pos="472">
          <p15:clr>
            <a:srgbClr val="F26B43"/>
          </p15:clr>
        </p15:guide>
        <p15:guide id="11" orient="horz" pos="4104">
          <p15:clr>
            <a:srgbClr val="F26B43"/>
          </p15:clr>
        </p15:guide>
        <p15:guide id="1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1.xml"/><Relationship Id="rId5" Type="http://schemas.openxmlformats.org/officeDocument/2006/relationships/image" Target="../media/image38.jpeg"/><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73.png"/><Relationship Id="rId1" Type="http://schemas.openxmlformats.org/officeDocument/2006/relationships/slideLayout" Target="../slideLayouts/slideLayout38.xml"/><Relationship Id="rId5" Type="http://schemas.openxmlformats.org/officeDocument/2006/relationships/image" Target="../media/image171.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9.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70.png"/><Relationship Id="rId2" Type="http://schemas.openxmlformats.org/officeDocument/2006/relationships/image" Target="../media/image80.png"/><Relationship Id="rId1" Type="http://schemas.openxmlformats.org/officeDocument/2006/relationships/slideLayout" Target="../slideLayouts/slideLayout3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1.xml"/><Relationship Id="rId5" Type="http://schemas.openxmlformats.org/officeDocument/2006/relationships/image" Target="../media/image40.jpe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8.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57.xml.rels><?xml version="1.0" encoding="UTF-8" standalone="yes"?>
<Relationships xmlns="http://schemas.openxmlformats.org/package/2006/relationships"><Relationship Id="rId8" Type="http://schemas.openxmlformats.org/officeDocument/2006/relationships/image" Target="../media/image662.png"/><Relationship Id="rId3" Type="http://schemas.openxmlformats.org/officeDocument/2006/relationships/image" Target="../media/image93.png"/><Relationship Id="rId7" Type="http://schemas.openxmlformats.org/officeDocument/2006/relationships/image" Target="../media/image650.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95.gif"/><Relationship Id="rId5" Type="http://schemas.openxmlformats.org/officeDocument/2006/relationships/image" Target="../media/image94.png"/><Relationship Id="rId4" Type="http://schemas.openxmlformats.org/officeDocument/2006/relationships/image" Target="../media/image660.png"/><Relationship Id="rId9" Type="http://schemas.openxmlformats.org/officeDocument/2006/relationships/image" Target="../media/image140.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1.xml"/><Relationship Id="rId5" Type="http://schemas.openxmlformats.org/officeDocument/2006/relationships/image" Target="../media/image42.jpeg"/><Relationship Id="rId4" Type="http://schemas.openxmlformats.org/officeDocument/2006/relationships/image" Target="../media/image4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8.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9.xml"/></Relationships>
</file>

<file path=ppt/slides/_rels/slide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CA15B-281D-1C59-E951-6ECE481AE39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EA63D1B-585A-BE51-03AE-11833879C6B6}"/>
              </a:ext>
            </a:extLst>
          </p:cNvPr>
          <p:cNvSpPr txBox="1"/>
          <p:nvPr/>
        </p:nvSpPr>
        <p:spPr>
          <a:xfrm>
            <a:off x="6591" y="3694683"/>
            <a:ext cx="12192000" cy="2769989"/>
          </a:xfrm>
          <a:prstGeom prst="rect">
            <a:avLst/>
          </a:prstGeom>
          <a:noFill/>
        </p:spPr>
        <p:txBody>
          <a:bodyPr wrap="square" rtlCol="0" anchor="ctr">
            <a:spAutoFit/>
          </a:bodyPr>
          <a:lstStyle/>
          <a:p>
            <a:pPr marL="0" marR="0" lvl="0" indent="0" algn="ctr" defTabSz="864235" rtl="0" eaLnBrk="1" fontAlgn="auto" latinLnBrk="0" hangingPunct="1">
              <a:lnSpc>
                <a:spcPct val="100000"/>
              </a:lnSpc>
              <a:spcBef>
                <a:spcPts val="0"/>
              </a:spcBef>
              <a:spcAft>
                <a:spcPts val="2400"/>
              </a:spcAft>
              <a:buClrTx/>
              <a:buSzTx/>
              <a:buFontTx/>
              <a:buNone/>
              <a:tabLst/>
              <a:defRPr/>
            </a:pPr>
            <a:r>
              <a:rPr kumimoji="0" lang="zh-CN" altLang="en-US" sz="5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深度神经网络的一些重要现象</a:t>
            </a:r>
            <a:endParaRPr kumimoji="0" lang="en-US" altLang="zh-CN" sz="5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864235" rtl="0" eaLnBrk="1" fontAlgn="auto" latinLnBrk="0" hangingPunct="1">
              <a:lnSpc>
                <a:spcPct val="100000"/>
              </a:lnSpc>
              <a:spcBef>
                <a:spcPts val="0"/>
              </a:spcBef>
              <a:spcAft>
                <a:spcPts val="240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许志钦</a:t>
            </a:r>
            <a:endPar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864235" rtl="0" eaLnBrk="1" fontAlgn="auto" latinLnBrk="0" hangingPunct="1">
              <a:lnSpc>
                <a:spcPct val="100000"/>
              </a:lnSpc>
              <a:spcBef>
                <a:spcPts val="0"/>
              </a:spcBef>
              <a:spcAft>
                <a:spcPts val="240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上海交通大学</a:t>
            </a:r>
            <a:endPar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864235" rtl="0" eaLnBrk="1" fontAlgn="auto" latinLnBrk="0" hangingPunct="1">
              <a:lnSpc>
                <a:spcPct val="100000"/>
              </a:lnSpc>
              <a:spcBef>
                <a:spcPts val="0"/>
              </a:spcBef>
              <a:spcAft>
                <a:spcPts val="0"/>
              </a:spcAft>
              <a:buClrTx/>
              <a:buSzTx/>
              <a:buFontTx/>
              <a:buNone/>
              <a:tabLst/>
              <a:defRPr/>
            </a:pPr>
            <a:fld id="{E102F756-3B96-CC46-A2D4-96CC8736307C}" type="datetime3">
              <a:rPr kumimoji="0" lang="zh-CN" alt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ctr" defTabSz="864235" rtl="0" eaLnBrk="1" fontAlgn="auto" latinLnBrk="0" hangingPunct="1">
                <a:lnSpc>
                  <a:spcPct val="100000"/>
                </a:lnSpc>
                <a:spcBef>
                  <a:spcPts val="0"/>
                </a:spcBef>
                <a:spcAft>
                  <a:spcPts val="0"/>
                </a:spcAft>
                <a:buClrTx/>
                <a:buSzTx/>
                <a:buFontTx/>
                <a:buNone/>
                <a:tabLst/>
                <a:defRPr/>
              </a:pPr>
              <a:t>2025年10月5日星期日</a:t>
            </a:fld>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9899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BBCB5-1693-72F6-9A25-9F4ACC94755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7CAE2BA-D7F0-940F-D5AA-A846C01B2F1F}"/>
              </a:ext>
            </a:extLst>
          </p:cNvPr>
          <p:cNvSpPr>
            <a:spLocks noGrp="1"/>
          </p:cNvSpPr>
          <p:nvPr>
            <p:ph type="title"/>
          </p:nvPr>
        </p:nvSpPr>
        <p:spPr/>
        <p:txBody>
          <a:bodyPr/>
          <a:lstStyle/>
          <a:p>
            <a:r>
              <a:rPr lang="zh-CN" altLang="en-US" dirty="0"/>
              <a:t>密度定律</a:t>
            </a:r>
          </a:p>
        </p:txBody>
      </p:sp>
      <p:sp>
        <p:nvSpPr>
          <p:cNvPr id="3" name="灯片编号占位符 2">
            <a:extLst>
              <a:ext uri="{FF2B5EF4-FFF2-40B4-BE49-F238E27FC236}">
                <a16:creationId xmlns:a16="http://schemas.microsoft.com/office/drawing/2014/main" id="{52138E95-98F3-2D32-B76C-250FB0452E53}"/>
              </a:ext>
            </a:extLst>
          </p:cNvPr>
          <p:cNvSpPr>
            <a:spLocks noGrp="1"/>
          </p:cNvSpPr>
          <p:nvPr>
            <p:ph type="sldNum" sz="quarter" idx="12"/>
          </p:nvPr>
        </p:nvSpPr>
        <p:spPr/>
        <p:txBody>
          <a:bodyPr/>
          <a:lstStyle/>
          <a:p>
            <a:fld id="{66E0AC87-F9B6-4F7A-AB3A-6863E2A5800B}" type="slidenum">
              <a:rPr lang="zh-CN" altLang="en-US" smtClean="0"/>
              <a:pPr/>
              <a:t>10</a:t>
            </a:fld>
            <a:endParaRPr lang="zh-CN" altLang="en-US" dirty="0"/>
          </a:p>
        </p:txBody>
      </p:sp>
      <p:pic>
        <p:nvPicPr>
          <p:cNvPr id="6" name="图片 5">
            <a:extLst>
              <a:ext uri="{FF2B5EF4-FFF2-40B4-BE49-F238E27FC236}">
                <a16:creationId xmlns:a16="http://schemas.microsoft.com/office/drawing/2014/main" id="{921BAEF8-9EC4-020A-F4A5-AC1E47BA8322}"/>
              </a:ext>
            </a:extLst>
          </p:cNvPr>
          <p:cNvPicPr>
            <a:picLocks noChangeAspect="1"/>
          </p:cNvPicPr>
          <p:nvPr/>
        </p:nvPicPr>
        <p:blipFill>
          <a:blip r:embed="rId2"/>
          <a:stretch>
            <a:fillRect/>
          </a:stretch>
        </p:blipFill>
        <p:spPr>
          <a:xfrm>
            <a:off x="0" y="952995"/>
            <a:ext cx="8980112" cy="4239260"/>
          </a:xfrm>
          <a:prstGeom prst="rect">
            <a:avLst/>
          </a:prstGeom>
        </p:spPr>
      </p:pic>
      <p:sp>
        <p:nvSpPr>
          <p:cNvPr id="10" name="文本框 9">
            <a:extLst>
              <a:ext uri="{FF2B5EF4-FFF2-40B4-BE49-F238E27FC236}">
                <a16:creationId xmlns:a16="http://schemas.microsoft.com/office/drawing/2014/main" id="{20169E5E-DC73-CAFF-5923-53C00BA23179}"/>
              </a:ext>
            </a:extLst>
          </p:cNvPr>
          <p:cNvSpPr txBox="1"/>
          <p:nvPr/>
        </p:nvSpPr>
        <p:spPr>
          <a:xfrm>
            <a:off x="10142220" y="5911355"/>
            <a:ext cx="1866900" cy="369332"/>
          </a:xfrm>
          <a:prstGeom prst="rect">
            <a:avLst/>
          </a:prstGeom>
          <a:noFill/>
        </p:spPr>
        <p:txBody>
          <a:bodyPr wrap="square">
            <a:spAutoFit/>
          </a:bodyPr>
          <a:lstStyle/>
          <a:p>
            <a:r>
              <a:rPr lang="en-US" altLang="zh-CN" sz="1800" b="0" i="0" dirty="0">
                <a:solidFill>
                  <a:srgbClr val="000000"/>
                </a:solidFill>
                <a:effectLst/>
                <a:latin typeface="LMRoman10-Regular-Identity-H"/>
              </a:rPr>
              <a:t>Xiao et al. (2024)</a:t>
            </a: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D233B62-CF54-3B55-A46F-B4ECBA27CFC9}"/>
                  </a:ext>
                </a:extLst>
              </p:cNvPr>
              <p:cNvSpPr txBox="1"/>
              <p:nvPr/>
            </p:nvSpPr>
            <p:spPr>
              <a:xfrm>
                <a:off x="8693150" y="890192"/>
                <a:ext cx="3448050" cy="4524315"/>
              </a:xfrm>
              <a:prstGeom prst="rect">
                <a:avLst/>
              </a:prstGeom>
              <a:noFill/>
            </p:spPr>
            <p:txBody>
              <a:bodyPr wrap="square">
                <a:spAutoFit/>
              </a:bodyPr>
              <a:lstStyle/>
              <a:p>
                <a:pPr marL="285750" indent="-285750">
                  <a:buFont typeface="Arial" panose="020B0604020202020204" pitchFamily="34" charset="0"/>
                  <a:buChar char="•"/>
                </a:pPr>
                <a:r>
                  <a:rPr lang="zh-CN" altLang="en-US" b="0" i="0" dirty="0">
                    <a:solidFill>
                      <a:schemeClr val="tx2"/>
                    </a:solidFill>
                    <a:effectLst/>
                    <a:latin typeface="FandolSong-Regular-Identity-H"/>
                  </a:rPr>
                  <a:t>密度大约</a:t>
                </a:r>
                <a:r>
                  <a:rPr lang="zh-CN" altLang="en-US" b="0" i="0" dirty="0">
                    <a:effectLst/>
                    <a:latin typeface="FandolSong-Regular-Identity-H"/>
                  </a:rPr>
                  <a:t>三个月会翻倍</a:t>
                </a:r>
                <a:r>
                  <a:rPr lang="zh-CN" altLang="en-US" dirty="0"/>
                  <a:t> </a:t>
                </a:r>
                <a:endParaRPr lang="en-US" altLang="zh-CN" dirty="0"/>
              </a:p>
              <a:p>
                <a:pPr marL="285750" indent="-285750">
                  <a:buFont typeface="Arial" panose="020B0604020202020204" pitchFamily="34" charset="0"/>
                  <a:buChar char="•"/>
                </a:pPr>
                <a:r>
                  <a:rPr lang="zh-CN" altLang="en-US" dirty="0">
                    <a:solidFill>
                      <a:schemeClr val="tx2"/>
                    </a:solidFill>
                  </a:rPr>
                  <a:t>推理成本指数下降</a:t>
                </a:r>
                <a:r>
                  <a:rPr lang="en-US" altLang="zh-CN" dirty="0">
                    <a:solidFill>
                      <a:schemeClr val="tx2"/>
                    </a:solidFill>
                  </a:rPr>
                  <a:t>:</a:t>
                </a:r>
              </a:p>
              <a:p>
                <a:pPr marL="742950" lvl="1" indent="-285750">
                  <a:buFont typeface="Arial" panose="020B0604020202020204" pitchFamily="34" charset="0"/>
                  <a:buChar char="•"/>
                </a:pPr>
                <a:r>
                  <a:rPr lang="zh-CN" altLang="en-US" dirty="0">
                    <a:solidFill>
                      <a:schemeClr val="tx2"/>
                    </a:solidFill>
                  </a:rPr>
                  <a:t>性能不变，推理算力需求每 </a:t>
                </a:r>
                <a:r>
                  <a:rPr lang="en-US" altLang="zh-CN" dirty="0">
                    <a:solidFill>
                      <a:schemeClr val="tx2"/>
                    </a:solidFill>
                  </a:rPr>
                  <a:t>3-4 </a:t>
                </a:r>
                <a:r>
                  <a:rPr lang="zh-CN" altLang="en-US" dirty="0">
                    <a:solidFill>
                      <a:schemeClr val="tx2"/>
                    </a:solidFill>
                  </a:rPr>
                  <a:t>个月减半。  </a:t>
                </a:r>
                <a:endParaRPr lang="en-US" altLang="zh-CN" dirty="0">
                  <a:solidFill>
                    <a:schemeClr val="tx2"/>
                  </a:solidFill>
                </a:endParaRPr>
              </a:p>
              <a:p>
                <a:pPr marL="285750" indent="-285750">
                  <a:buFont typeface="Arial" panose="020B0604020202020204" pitchFamily="34" charset="0"/>
                  <a:buChar char="•"/>
                </a:pPr>
                <a:r>
                  <a:rPr lang="zh-CN" altLang="en-US" dirty="0">
                    <a:solidFill>
                      <a:schemeClr val="tx2"/>
                    </a:solidFill>
                  </a:rPr>
                  <a:t>摩尔定律 </a:t>
                </a:r>
                <a14:m>
                  <m:oMath xmlns:m="http://schemas.openxmlformats.org/officeDocument/2006/math">
                    <m:r>
                      <a:rPr lang="en-US" altLang="zh-CN" b="0" i="1" smtClean="0">
                        <a:solidFill>
                          <a:schemeClr val="tx2"/>
                        </a:solidFill>
                        <a:latin typeface="Cambria Math" panose="02040503050406030204" pitchFamily="18" charset="0"/>
                      </a:rPr>
                      <m:t>×</m:t>
                    </m:r>
                  </m:oMath>
                </a14:m>
                <a:r>
                  <a:rPr lang="zh-CN" altLang="en-US" dirty="0">
                    <a:solidFill>
                      <a:schemeClr val="tx2"/>
                    </a:solidFill>
                  </a:rPr>
                  <a:t> 密度定律</a:t>
                </a:r>
                <a:endParaRPr lang="en-US" altLang="zh-CN" dirty="0">
                  <a:solidFill>
                    <a:schemeClr val="tx2"/>
                  </a:solidFill>
                </a:endParaRPr>
              </a:p>
              <a:p>
                <a:pPr marL="742950" lvl="1" indent="-285750">
                  <a:buFont typeface="Arial" panose="020B0604020202020204" pitchFamily="34" charset="0"/>
                  <a:buChar char="•"/>
                </a:pPr>
                <a:r>
                  <a:rPr lang="zh-CN" altLang="en-US" dirty="0">
                    <a:solidFill>
                      <a:schemeClr val="tx2"/>
                    </a:solidFill>
                  </a:rPr>
                  <a:t>同价位芯片上，可运行的“有效参数”每 </a:t>
                </a:r>
                <a:r>
                  <a:rPr lang="en-US" altLang="zh-CN" dirty="0">
                    <a:solidFill>
                      <a:schemeClr val="tx2"/>
                    </a:solidFill>
                  </a:rPr>
                  <a:t>88 </a:t>
                </a:r>
                <a:r>
                  <a:rPr lang="zh-CN" altLang="en-US" dirty="0">
                    <a:solidFill>
                      <a:schemeClr val="tx2"/>
                    </a:solidFill>
                  </a:rPr>
                  <a:t>天翻倍。    </a:t>
                </a:r>
                <a:endParaRPr lang="en-US" altLang="zh-CN" dirty="0">
                  <a:solidFill>
                    <a:schemeClr val="tx2"/>
                  </a:solidFill>
                </a:endParaRPr>
              </a:p>
              <a:p>
                <a:pPr marL="285750" indent="-285750">
                  <a:buFont typeface="Arial" panose="020B0604020202020204" pitchFamily="34" charset="0"/>
                  <a:buChar char="•"/>
                </a:pPr>
                <a:r>
                  <a:rPr lang="en-US" altLang="zh-CN" dirty="0">
                    <a:solidFill>
                      <a:schemeClr val="tx2"/>
                    </a:solidFill>
                  </a:rPr>
                  <a:t>ChatGPT </a:t>
                </a:r>
                <a:r>
                  <a:rPr lang="zh-CN" altLang="en-US" dirty="0">
                    <a:solidFill>
                      <a:schemeClr val="tx2"/>
                    </a:solidFill>
                  </a:rPr>
                  <a:t>后增速</a:t>
                </a:r>
                <a:endParaRPr lang="en-US" altLang="zh-CN" dirty="0">
                  <a:solidFill>
                    <a:schemeClr val="tx2"/>
                  </a:solidFill>
                </a:endParaRPr>
              </a:p>
              <a:p>
                <a:pPr marL="742950" lvl="1" indent="-285750">
                  <a:buFont typeface="Arial" panose="020B0604020202020204" pitchFamily="34" charset="0"/>
                  <a:buChar char="•"/>
                </a:pPr>
                <a:r>
                  <a:rPr lang="en-US" altLang="zh-CN" dirty="0">
                    <a:solidFill>
                      <a:schemeClr val="tx2"/>
                    </a:solidFill>
                  </a:rPr>
                  <a:t> ChatGPT </a:t>
                </a:r>
                <a:r>
                  <a:rPr lang="zh-CN" altLang="en-US" dirty="0">
                    <a:solidFill>
                      <a:schemeClr val="tx2"/>
                    </a:solidFill>
                  </a:rPr>
                  <a:t>发布后，密度增长斜率从 </a:t>
                </a:r>
                <a:r>
                  <a:rPr lang="en-US" altLang="zh-CN" dirty="0">
                    <a:solidFill>
                      <a:schemeClr val="tx2"/>
                    </a:solidFill>
                  </a:rPr>
                  <a:t>0.0048 </a:t>
                </a:r>
                <a:r>
                  <a:rPr lang="zh-CN" altLang="en-US" dirty="0">
                    <a:solidFill>
                      <a:schemeClr val="tx2"/>
                    </a:solidFill>
                  </a:rPr>
                  <a:t>提升到 </a:t>
                </a:r>
                <a:r>
                  <a:rPr lang="en-US" altLang="zh-CN" dirty="0">
                    <a:solidFill>
                      <a:schemeClr val="tx2"/>
                    </a:solidFill>
                  </a:rPr>
                  <a:t>0.0073</a:t>
                </a:r>
                <a:r>
                  <a:rPr lang="zh-CN" altLang="en-US" dirty="0">
                    <a:solidFill>
                      <a:schemeClr val="tx2"/>
                    </a:solidFill>
                  </a:rPr>
                  <a:t>。    </a:t>
                </a:r>
                <a:endParaRPr lang="en-US" altLang="zh-CN" dirty="0">
                  <a:solidFill>
                    <a:schemeClr val="tx2"/>
                  </a:solidFill>
                </a:endParaRPr>
              </a:p>
              <a:p>
                <a:pPr marL="285750" indent="-285750">
                  <a:buFont typeface="Arial" panose="020B0604020202020204" pitchFamily="34" charset="0"/>
                  <a:buChar char="•"/>
                </a:pPr>
                <a:r>
                  <a:rPr lang="zh-CN" altLang="en-US" dirty="0">
                    <a:solidFill>
                      <a:schemeClr val="tx2"/>
                    </a:solidFill>
                  </a:rPr>
                  <a:t>压缩</a:t>
                </a:r>
                <a14:m>
                  <m:oMath xmlns:m="http://schemas.openxmlformats.org/officeDocument/2006/math">
                    <m:r>
                      <a:rPr lang="zh-CN" altLang="en-US" i="1" smtClean="0">
                        <a:solidFill>
                          <a:schemeClr val="tx2"/>
                        </a:solidFill>
                        <a:latin typeface="Cambria Math" panose="02040503050406030204" pitchFamily="18" charset="0"/>
                      </a:rPr>
                      <m:t>≠</m:t>
                    </m:r>
                  </m:oMath>
                </a14:m>
                <a:r>
                  <a:rPr lang="zh-CN" altLang="en-US" dirty="0">
                    <a:solidFill>
                      <a:schemeClr val="tx2"/>
                    </a:solidFill>
                  </a:rPr>
                  <a:t>密度提升</a:t>
                </a:r>
                <a:endParaRPr lang="en-US" altLang="zh-CN" dirty="0">
                  <a:solidFill>
                    <a:schemeClr val="tx2"/>
                  </a:solidFill>
                </a:endParaRPr>
              </a:p>
              <a:p>
                <a:pPr marL="742950" lvl="1" indent="-285750">
                  <a:buFont typeface="Arial" panose="020B0604020202020204" pitchFamily="34" charset="0"/>
                  <a:buChar char="•"/>
                </a:pPr>
                <a:r>
                  <a:rPr lang="zh-CN" altLang="en-US" dirty="0">
                    <a:solidFill>
                      <a:schemeClr val="tx2"/>
                    </a:solidFill>
                  </a:rPr>
                  <a:t>常见剪枝</a:t>
                </a:r>
                <a:r>
                  <a:rPr lang="en-US" altLang="zh-CN" dirty="0">
                    <a:solidFill>
                      <a:schemeClr val="tx2"/>
                    </a:solidFill>
                  </a:rPr>
                  <a:t>/</a:t>
                </a:r>
                <a:r>
                  <a:rPr lang="zh-CN" altLang="en-US" dirty="0">
                    <a:solidFill>
                      <a:schemeClr val="tx2"/>
                    </a:solidFill>
                  </a:rPr>
                  <a:t>蒸馏往往让密度下降。    </a:t>
                </a:r>
                <a:endParaRPr lang="en-US" altLang="zh-CN" dirty="0">
                  <a:solidFill>
                    <a:schemeClr val="tx2"/>
                  </a:solidFill>
                </a:endParaRPr>
              </a:p>
              <a:p>
                <a:pPr marL="285750" indent="-285750">
                  <a:buFont typeface="Arial" panose="020B0604020202020204" pitchFamily="34" charset="0"/>
                  <a:buChar char="•"/>
                </a:pPr>
                <a:r>
                  <a:rPr lang="zh-CN" altLang="en-US" dirty="0">
                    <a:solidFill>
                      <a:schemeClr val="tx2"/>
                    </a:solidFill>
                  </a:rPr>
                  <a:t>建议向“密度最优训练”转变</a:t>
                </a:r>
                <a:endParaRPr lang="en-US" altLang="zh-CN" dirty="0">
                  <a:solidFill>
                    <a:schemeClr val="tx2"/>
                  </a:solidFill>
                </a:endParaRPr>
              </a:p>
            </p:txBody>
          </p:sp>
        </mc:Choice>
        <mc:Fallback xmlns="">
          <p:sp>
            <p:nvSpPr>
              <p:cNvPr id="13" name="文本框 12">
                <a:extLst>
                  <a:ext uri="{FF2B5EF4-FFF2-40B4-BE49-F238E27FC236}">
                    <a16:creationId xmlns:a16="http://schemas.microsoft.com/office/drawing/2014/main" id="{5D233B62-CF54-3B55-A46F-B4ECBA27CFC9}"/>
                  </a:ext>
                </a:extLst>
              </p:cNvPr>
              <p:cNvSpPr txBox="1">
                <a:spLocks noRot="1" noChangeAspect="1" noMove="1" noResize="1" noEditPoints="1" noAdjustHandles="1" noChangeArrowheads="1" noChangeShapeType="1" noTextEdit="1"/>
              </p:cNvSpPr>
              <p:nvPr/>
            </p:nvSpPr>
            <p:spPr>
              <a:xfrm>
                <a:off x="8693150" y="890192"/>
                <a:ext cx="3448050" cy="4524315"/>
              </a:xfrm>
              <a:prstGeom prst="rect">
                <a:avLst/>
              </a:prstGeom>
              <a:blipFill>
                <a:blip r:embed="rId3"/>
                <a:stretch>
                  <a:fillRect l="-1060" t="-1078" r="-1237" b="-8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0571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835C0-DCAE-2118-3B16-7DC8CC7F832E}"/>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5BC02143-0FA5-2B04-4F1C-D0164137BADA}"/>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B275C557-F382-7CDD-B42A-3D406330CC5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473A50CF-BD9D-8B97-65D7-1CB7EBE67EAE}"/>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lang="zh-CN" altLang="en-US" sz="4800" dirty="0">
                <a:solidFill>
                  <a:srgbClr val="B61616"/>
                </a:solidFill>
                <a:latin typeface="Arial" panose="020B0604020202020204" pitchFamily="34" charset="0"/>
                <a:ea typeface="微软雅黑" panose="020B0503020204020204" charset="-122"/>
              </a:rPr>
              <a:t>大语言模型的上下文学习</a:t>
            </a:r>
            <a:endParaRPr kumimoji="0" lang="zh-CN" altLang="en-US" sz="2400" b="1" i="0" u="none" strike="noStrike" kern="1200" cap="none" spc="0" normalizeH="0" baseline="0" noProof="0" dirty="0">
              <a:ln>
                <a:noFill/>
              </a:ln>
              <a:solidFill>
                <a:srgbClr val="00B0F0"/>
              </a:solidFill>
              <a:effectLst/>
              <a:uLnTx/>
              <a:uFillTx/>
              <a:latin typeface="Arial" panose="020B0604020202020204" pitchFamily="34" charset="0"/>
              <a:ea typeface="微软雅黑" panose="020B0503020204020204" charset="-122"/>
              <a:cs typeface="+mj-cs"/>
            </a:endParaRPr>
          </a:p>
        </p:txBody>
      </p:sp>
    </p:spTree>
    <p:extLst>
      <p:ext uri="{BB962C8B-B14F-4D97-AF65-F5344CB8AC3E}">
        <p14:creationId xmlns:p14="http://schemas.microsoft.com/office/powerpoint/2010/main" val="350888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上下文学习 </a:t>
            </a:r>
            <a:r>
              <a:rPr lang="en-US" altLang="zh-CN" dirty="0"/>
              <a:t>In-context learning</a:t>
            </a:r>
            <a:endParaRPr lang="zh-CN" altLang="en-US" dirty="0"/>
          </a:p>
        </p:txBody>
      </p:sp>
      <p:pic>
        <p:nvPicPr>
          <p:cNvPr id="5" name="图片 4">
            <a:extLst>
              <a:ext uri="{FF2B5EF4-FFF2-40B4-BE49-F238E27FC236}">
                <a16:creationId xmlns:a16="http://schemas.microsoft.com/office/drawing/2014/main" id="{142D7C92-E549-3D7A-B826-E2BF349C98A4}"/>
              </a:ext>
            </a:extLst>
          </p:cNvPr>
          <p:cNvPicPr>
            <a:picLocks noChangeAspect="1"/>
          </p:cNvPicPr>
          <p:nvPr/>
        </p:nvPicPr>
        <p:blipFill>
          <a:blip r:embed="rId2"/>
          <a:stretch>
            <a:fillRect/>
          </a:stretch>
        </p:blipFill>
        <p:spPr>
          <a:xfrm>
            <a:off x="441950" y="1100281"/>
            <a:ext cx="11308099" cy="4657437"/>
          </a:xfrm>
          <a:prstGeom prst="rect">
            <a:avLst/>
          </a:prstGeom>
        </p:spPr>
      </p:pic>
    </p:spTree>
    <p:extLst>
      <p:ext uri="{BB962C8B-B14F-4D97-AF65-F5344CB8AC3E}">
        <p14:creationId xmlns:p14="http://schemas.microsoft.com/office/powerpoint/2010/main" val="2881280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上下文学习 </a:t>
            </a:r>
            <a:r>
              <a:rPr lang="en-US" altLang="zh-CN" dirty="0"/>
              <a:t>In-context learning</a:t>
            </a:r>
            <a:endParaRPr lang="zh-CN" altLang="en-US" dirty="0"/>
          </a:p>
        </p:txBody>
      </p:sp>
      <p:pic>
        <p:nvPicPr>
          <p:cNvPr id="3" name="图片 2">
            <a:extLst>
              <a:ext uri="{FF2B5EF4-FFF2-40B4-BE49-F238E27FC236}">
                <a16:creationId xmlns:a16="http://schemas.microsoft.com/office/drawing/2014/main" id="{A20594BB-83FE-74BD-F393-8AF1186857E4}"/>
              </a:ext>
            </a:extLst>
          </p:cNvPr>
          <p:cNvPicPr>
            <a:picLocks noChangeAspect="1"/>
          </p:cNvPicPr>
          <p:nvPr/>
        </p:nvPicPr>
        <p:blipFill rotWithShape="1">
          <a:blip r:embed="rId2"/>
          <a:srcRect l="12210" r="6774"/>
          <a:stretch/>
        </p:blipFill>
        <p:spPr>
          <a:xfrm>
            <a:off x="1882486" y="761979"/>
            <a:ext cx="8427028" cy="5362040"/>
          </a:xfrm>
          <a:prstGeom prst="rect">
            <a:avLst/>
          </a:prstGeom>
        </p:spPr>
      </p:pic>
    </p:spTree>
    <p:extLst>
      <p:ext uri="{BB962C8B-B14F-4D97-AF65-F5344CB8AC3E}">
        <p14:creationId xmlns:p14="http://schemas.microsoft.com/office/powerpoint/2010/main" val="325511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F86F0-0772-EB82-55B6-B078933118B7}"/>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64EF5DA8-88CF-F6B2-218B-648F06140028}"/>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2B92B397-22E0-3D13-43FB-54414D91FDA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A94E1B63-9C95-CCD7-14E1-7C4AB0261044}"/>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lang="zh-CN" altLang="en-US" sz="4800" dirty="0">
                <a:solidFill>
                  <a:srgbClr val="B61616"/>
                </a:solidFill>
                <a:latin typeface="Arial" panose="020B0604020202020204" pitchFamily="34" charset="0"/>
                <a:ea typeface="微软雅黑" panose="020B0503020204020204" charset="-122"/>
              </a:rPr>
              <a:t>大语言模型的思维链</a:t>
            </a:r>
            <a:endParaRPr kumimoji="0" lang="zh-CN" altLang="en-US" sz="2400" b="1" i="0" u="none" strike="noStrike" kern="1200" cap="none" spc="0" normalizeH="0" baseline="0" noProof="0" dirty="0">
              <a:ln>
                <a:noFill/>
              </a:ln>
              <a:solidFill>
                <a:srgbClr val="00B0F0"/>
              </a:solidFill>
              <a:effectLst/>
              <a:uLnTx/>
              <a:uFillTx/>
              <a:latin typeface="Arial" panose="020B0604020202020204" pitchFamily="34" charset="0"/>
              <a:ea typeface="微软雅黑" panose="020B0503020204020204" charset="-122"/>
              <a:cs typeface="+mj-cs"/>
            </a:endParaRPr>
          </a:p>
        </p:txBody>
      </p:sp>
    </p:spTree>
    <p:extLst>
      <p:ext uri="{BB962C8B-B14F-4D97-AF65-F5344CB8AC3E}">
        <p14:creationId xmlns:p14="http://schemas.microsoft.com/office/powerpoint/2010/main" val="346315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思维链 </a:t>
            </a:r>
            <a:r>
              <a:rPr lang="en-US" altLang="zh-CN" dirty="0"/>
              <a:t>Chain</a:t>
            </a:r>
            <a:r>
              <a:rPr lang="zh-CN" altLang="en-US" dirty="0"/>
              <a:t> </a:t>
            </a:r>
            <a:r>
              <a:rPr lang="en-US" altLang="zh-CN" dirty="0"/>
              <a:t>of Thought</a:t>
            </a:r>
            <a:endParaRPr lang="zh-CN" altLang="en-US" dirty="0"/>
          </a:p>
        </p:txBody>
      </p:sp>
      <p:pic>
        <p:nvPicPr>
          <p:cNvPr id="4" name="图片 3">
            <a:extLst>
              <a:ext uri="{FF2B5EF4-FFF2-40B4-BE49-F238E27FC236}">
                <a16:creationId xmlns:a16="http://schemas.microsoft.com/office/drawing/2014/main" id="{E3965256-7B10-500E-E225-BB5E638E2AEF}"/>
              </a:ext>
            </a:extLst>
          </p:cNvPr>
          <p:cNvPicPr>
            <a:picLocks noChangeAspect="1"/>
          </p:cNvPicPr>
          <p:nvPr/>
        </p:nvPicPr>
        <p:blipFill rotWithShape="1">
          <a:blip r:embed="rId2"/>
          <a:srcRect l="7501" t="7531" r="6684"/>
          <a:stretch/>
        </p:blipFill>
        <p:spPr>
          <a:xfrm>
            <a:off x="1542990" y="1109133"/>
            <a:ext cx="9106020" cy="4639734"/>
          </a:xfrm>
          <a:prstGeom prst="rect">
            <a:avLst/>
          </a:prstGeom>
        </p:spPr>
      </p:pic>
    </p:spTree>
    <p:extLst>
      <p:ext uri="{BB962C8B-B14F-4D97-AF65-F5344CB8AC3E}">
        <p14:creationId xmlns:p14="http://schemas.microsoft.com/office/powerpoint/2010/main" val="2358924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6BA49-4441-A90E-253F-C72DDC8AF23C}"/>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4408A58B-8583-6809-A98D-9F94EBA82DB3}"/>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4A5BD6E9-5198-556E-E3BE-6D3903FEDF7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3A35B053-1A0B-9ACD-6AFE-7DEE7A921475}"/>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lang="zh-CN" altLang="en-US" sz="4800" dirty="0">
                <a:solidFill>
                  <a:srgbClr val="B61616"/>
                </a:solidFill>
                <a:latin typeface="Arial" panose="020B0604020202020204" pitchFamily="34" charset="0"/>
                <a:ea typeface="微软雅黑" panose="020B0503020204020204" charset="-122"/>
              </a:rPr>
              <a:t>顿悟 </a:t>
            </a:r>
            <a:r>
              <a:rPr lang="en-US" altLang="zh-CN" sz="4800" dirty="0">
                <a:solidFill>
                  <a:srgbClr val="B61616"/>
                </a:solidFill>
                <a:latin typeface="Arial" panose="020B0604020202020204" pitchFamily="34" charset="0"/>
                <a:ea typeface="微软雅黑" panose="020B0503020204020204" charset="-122"/>
              </a:rPr>
              <a:t>(grokking) </a:t>
            </a:r>
            <a:r>
              <a:rPr lang="zh-CN" altLang="en-US" sz="4800" dirty="0">
                <a:solidFill>
                  <a:srgbClr val="B61616"/>
                </a:solidFill>
                <a:latin typeface="Arial" panose="020B0604020202020204" pitchFamily="34" charset="0"/>
                <a:ea typeface="微软雅黑" panose="020B0503020204020204" charset="-122"/>
              </a:rPr>
              <a:t>现象</a:t>
            </a:r>
            <a:endParaRPr kumimoji="0" lang="zh-CN" altLang="en-US" sz="2400" b="1" i="0" u="none" strike="noStrike" kern="1200" cap="none" spc="0" normalizeH="0" baseline="0" noProof="0" dirty="0">
              <a:ln>
                <a:noFill/>
              </a:ln>
              <a:solidFill>
                <a:srgbClr val="00B0F0"/>
              </a:solidFill>
              <a:effectLst/>
              <a:uLnTx/>
              <a:uFillTx/>
              <a:latin typeface="Arial" panose="020B0604020202020204" pitchFamily="34" charset="0"/>
              <a:ea typeface="微软雅黑" panose="020B0503020204020204" charset="-122"/>
              <a:cs typeface="+mj-cs"/>
            </a:endParaRPr>
          </a:p>
        </p:txBody>
      </p:sp>
    </p:spTree>
    <p:extLst>
      <p:ext uri="{BB962C8B-B14F-4D97-AF65-F5344CB8AC3E}">
        <p14:creationId xmlns:p14="http://schemas.microsoft.com/office/powerpoint/2010/main" val="1589389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Grokking</a:t>
            </a:r>
            <a:r>
              <a:rPr lang="zh-CN" altLang="en-US" dirty="0"/>
              <a:t> （</a:t>
            </a:r>
            <a:r>
              <a:rPr kumimoji="1" lang="en-US" altLang="zh-CN" sz="3200" dirty="0" err="1"/>
              <a:t>Lyu</a:t>
            </a:r>
            <a:r>
              <a:rPr kumimoji="1" lang="zh-CN" altLang="en-US" sz="3200" dirty="0"/>
              <a:t> </a:t>
            </a:r>
            <a:r>
              <a:rPr kumimoji="1" lang="en-US" altLang="zh-CN" sz="3200" dirty="0"/>
              <a:t>et</a:t>
            </a:r>
            <a:r>
              <a:rPr kumimoji="1" lang="zh-CN" altLang="en-US" sz="3200" dirty="0"/>
              <a:t> </a:t>
            </a:r>
            <a:r>
              <a:rPr kumimoji="1" lang="en-US" altLang="zh-CN" sz="3200" dirty="0"/>
              <a:t>al. (2024)</a:t>
            </a:r>
            <a:r>
              <a:rPr lang="zh-CN" altLang="en-US" dirty="0"/>
              <a:t>）</a:t>
            </a:r>
          </a:p>
        </p:txBody>
      </p:sp>
      <p:sp>
        <p:nvSpPr>
          <p:cNvPr id="3" name="文本框 2">
            <a:extLst>
              <a:ext uri="{FF2B5EF4-FFF2-40B4-BE49-F238E27FC236}">
                <a16:creationId xmlns:a16="http://schemas.microsoft.com/office/drawing/2014/main" id="{E26E5715-34FB-BDD7-955A-C72359685D8D}"/>
              </a:ext>
            </a:extLst>
          </p:cNvPr>
          <p:cNvSpPr txBox="1"/>
          <p:nvPr/>
        </p:nvSpPr>
        <p:spPr>
          <a:xfrm>
            <a:off x="588579" y="966952"/>
            <a:ext cx="2596055" cy="400110"/>
          </a:xfrm>
          <a:prstGeom prst="rect">
            <a:avLst/>
          </a:prstGeom>
          <a:noFill/>
        </p:spPr>
        <p:txBody>
          <a:bodyPr wrap="square" rtlCol="0">
            <a:spAutoFit/>
          </a:bodyPr>
          <a:lstStyle/>
          <a:p>
            <a:pPr algn="l"/>
            <a:r>
              <a:rPr kumimoji="1" lang="en-US" altLang="zh-CN" sz="2000" dirty="0"/>
              <a:t>Experiment</a:t>
            </a:r>
            <a:r>
              <a:rPr kumimoji="1" lang="zh-CN" altLang="en-US" sz="2000" dirty="0"/>
              <a:t> </a:t>
            </a:r>
            <a:r>
              <a:rPr kumimoji="1" lang="en-US" altLang="zh-CN" sz="2000" dirty="0"/>
              <a:t>Settings</a:t>
            </a:r>
            <a:endParaRPr kumimoji="1" lang="zh-CN" altLang="en-US" sz="2000" dirty="0"/>
          </a:p>
        </p:txBody>
      </p:sp>
      <p:pic>
        <p:nvPicPr>
          <p:cNvPr id="6" name="图片 5">
            <a:extLst>
              <a:ext uri="{FF2B5EF4-FFF2-40B4-BE49-F238E27FC236}">
                <a16:creationId xmlns:a16="http://schemas.microsoft.com/office/drawing/2014/main" id="{D66AD3B7-EADE-D0D1-E953-82CEDBF904BC}"/>
              </a:ext>
            </a:extLst>
          </p:cNvPr>
          <p:cNvPicPr>
            <a:picLocks noChangeAspect="1"/>
          </p:cNvPicPr>
          <p:nvPr/>
        </p:nvPicPr>
        <p:blipFill>
          <a:blip r:embed="rId2"/>
          <a:stretch>
            <a:fillRect/>
          </a:stretch>
        </p:blipFill>
        <p:spPr>
          <a:xfrm>
            <a:off x="4032250" y="1826531"/>
            <a:ext cx="4127500" cy="254000"/>
          </a:xfrm>
          <a:prstGeom prst="rect">
            <a:avLst/>
          </a:prstGeom>
        </p:spPr>
      </p:pic>
      <p:pic>
        <p:nvPicPr>
          <p:cNvPr id="9" name="图片 8">
            <a:extLst>
              <a:ext uri="{FF2B5EF4-FFF2-40B4-BE49-F238E27FC236}">
                <a16:creationId xmlns:a16="http://schemas.microsoft.com/office/drawing/2014/main" id="{E8F27435-9A88-8FE7-79C9-2DB50B24564E}"/>
              </a:ext>
            </a:extLst>
          </p:cNvPr>
          <p:cNvPicPr>
            <a:picLocks noChangeAspect="1"/>
          </p:cNvPicPr>
          <p:nvPr/>
        </p:nvPicPr>
        <p:blipFill>
          <a:blip r:embed="rId3"/>
          <a:srcRect t="1301"/>
          <a:stretch>
            <a:fillRect/>
          </a:stretch>
        </p:blipFill>
        <p:spPr>
          <a:xfrm>
            <a:off x="2209800" y="2800289"/>
            <a:ext cx="7772400" cy="1406215"/>
          </a:xfrm>
          <a:prstGeom prst="rect">
            <a:avLst/>
          </a:prstGeom>
        </p:spPr>
      </p:pic>
    </p:spTree>
    <p:extLst>
      <p:ext uri="{BB962C8B-B14F-4D97-AF65-F5344CB8AC3E}">
        <p14:creationId xmlns:p14="http://schemas.microsoft.com/office/powerpoint/2010/main" val="2058643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Grokking</a:t>
            </a:r>
            <a:endParaRPr lang="zh-CN" altLang="en-US" dirty="0"/>
          </a:p>
        </p:txBody>
      </p:sp>
      <p:pic>
        <p:nvPicPr>
          <p:cNvPr id="4" name="图片 3" descr="图形用户界面, 图表, 应用程序&#10;&#10;描述已自动生成">
            <a:extLst>
              <a:ext uri="{FF2B5EF4-FFF2-40B4-BE49-F238E27FC236}">
                <a16:creationId xmlns:a16="http://schemas.microsoft.com/office/drawing/2014/main" id="{DAB4FE2B-CAEE-3858-32D9-0A0FA8D66495}"/>
              </a:ext>
            </a:extLst>
          </p:cNvPr>
          <p:cNvPicPr>
            <a:picLocks noChangeAspect="1"/>
          </p:cNvPicPr>
          <p:nvPr/>
        </p:nvPicPr>
        <p:blipFill>
          <a:blip r:embed="rId2"/>
          <a:stretch>
            <a:fillRect/>
          </a:stretch>
        </p:blipFill>
        <p:spPr>
          <a:xfrm>
            <a:off x="322417" y="1328914"/>
            <a:ext cx="11547166" cy="3466879"/>
          </a:xfrm>
          <a:prstGeom prst="rect">
            <a:avLst/>
          </a:prstGeom>
        </p:spPr>
      </p:pic>
      <p:sp>
        <p:nvSpPr>
          <p:cNvPr id="8" name="文本框 7">
            <a:extLst>
              <a:ext uri="{FF2B5EF4-FFF2-40B4-BE49-F238E27FC236}">
                <a16:creationId xmlns:a16="http://schemas.microsoft.com/office/drawing/2014/main" id="{A9D2728D-267E-98C2-51FE-0D4B48FABA74}"/>
              </a:ext>
            </a:extLst>
          </p:cNvPr>
          <p:cNvSpPr txBox="1"/>
          <p:nvPr/>
        </p:nvSpPr>
        <p:spPr>
          <a:xfrm>
            <a:off x="8797159" y="4917307"/>
            <a:ext cx="2417379" cy="970137"/>
          </a:xfrm>
          <a:prstGeom prst="rect">
            <a:avLst/>
          </a:prstGeom>
          <a:noFill/>
        </p:spPr>
        <p:txBody>
          <a:bodyPr wrap="square" rtlCol="0">
            <a:spAutoFit/>
          </a:bodyPr>
          <a:lstStyle/>
          <a:p>
            <a:pPr algn="ctr">
              <a:lnSpc>
                <a:spcPct val="150000"/>
              </a:lnSpc>
            </a:pPr>
            <a:r>
              <a:rPr kumimoji="1" lang="en-US" altLang="zh-CN" sz="2000" dirty="0"/>
              <a:t>Large</a:t>
            </a:r>
            <a:r>
              <a:rPr kumimoji="1" lang="zh-CN" altLang="en-US" sz="2000" dirty="0"/>
              <a:t> </a:t>
            </a:r>
            <a:r>
              <a:rPr kumimoji="1" lang="en-US" altLang="zh-CN" sz="2000" dirty="0"/>
              <a:t>Initialization</a:t>
            </a:r>
          </a:p>
          <a:p>
            <a:pPr algn="ctr">
              <a:lnSpc>
                <a:spcPct val="150000"/>
              </a:lnSpc>
            </a:pPr>
            <a:r>
              <a:rPr kumimoji="1" lang="en-US" altLang="zh-CN" sz="2000" dirty="0"/>
              <a:t>Weight</a:t>
            </a:r>
            <a:r>
              <a:rPr kumimoji="1" lang="zh-CN" altLang="en-US" sz="2000" dirty="0"/>
              <a:t> </a:t>
            </a:r>
            <a:r>
              <a:rPr kumimoji="1" lang="en-US" altLang="zh-CN" sz="2000" dirty="0"/>
              <a:t>Decay</a:t>
            </a:r>
            <a:endParaRPr kumimoji="1" lang="zh-CN" altLang="en-US" sz="2000" dirty="0"/>
          </a:p>
        </p:txBody>
      </p:sp>
    </p:spTree>
    <p:extLst>
      <p:ext uri="{BB962C8B-B14F-4D97-AF65-F5344CB8AC3E}">
        <p14:creationId xmlns:p14="http://schemas.microsoft.com/office/powerpoint/2010/main" val="2445856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5DA64-FB40-C895-0D93-3AE13636F173}"/>
              </a:ext>
            </a:extLst>
          </p:cNvPr>
          <p:cNvSpPr>
            <a:spLocks noGrp="1"/>
          </p:cNvSpPr>
          <p:nvPr>
            <p:ph type="title"/>
          </p:nvPr>
        </p:nvSpPr>
        <p:spPr/>
        <p:txBody>
          <a:bodyPr/>
          <a:lstStyle/>
          <a:p>
            <a:r>
              <a:rPr kumimoji="1" lang="zh-CN" altLang="en-US" dirty="0"/>
              <a:t>实验的基本设定</a:t>
            </a:r>
          </a:p>
        </p:txBody>
      </p:sp>
      <p:sp>
        <p:nvSpPr>
          <p:cNvPr id="3" name="内容占位符 2">
            <a:extLst>
              <a:ext uri="{FF2B5EF4-FFF2-40B4-BE49-F238E27FC236}">
                <a16:creationId xmlns:a16="http://schemas.microsoft.com/office/drawing/2014/main" id="{F402F4BD-6155-B7D5-1472-5B736D474B08}"/>
              </a:ext>
            </a:extLst>
          </p:cNvPr>
          <p:cNvSpPr>
            <a:spLocks noGrp="1"/>
          </p:cNvSpPr>
          <p:nvPr>
            <p:ph idx="1"/>
          </p:nvPr>
        </p:nvSpPr>
        <p:spPr/>
        <p:txBody>
          <a:bodyPr/>
          <a:lstStyle/>
          <a:p>
            <a:r>
              <a:rPr kumimoji="1" lang="zh-CN" altLang="en-US" dirty="0"/>
              <a:t>目标函数为</a:t>
            </a:r>
            <a:r>
              <a:rPr kumimoji="1" lang="en-US" altLang="zh-CN" dirty="0"/>
              <a:t>sin6x</a:t>
            </a:r>
          </a:p>
          <a:p>
            <a:r>
              <a:rPr kumimoji="1" lang="zh-CN" altLang="en-US" dirty="0"/>
              <a:t>训练集为选取</a:t>
            </a:r>
            <a:r>
              <a:rPr kumimoji="1" lang="en-US" altLang="zh-CN" dirty="0"/>
              <a:t>[-</a:t>
            </a:r>
            <a:r>
              <a:rPr kumimoji="1" lang="en-US" altLang="zh-CN" dirty="0" err="1"/>
              <a:t>pi,pi</a:t>
            </a:r>
            <a:r>
              <a:rPr kumimoji="1" lang="en-US" altLang="zh-CN" dirty="0"/>
              <a:t>]</a:t>
            </a:r>
            <a:r>
              <a:rPr kumimoji="1" lang="zh-CN" altLang="en-US" dirty="0"/>
              <a:t>中</a:t>
            </a:r>
            <a:r>
              <a:rPr kumimoji="1" lang="en-US" altLang="zh-CN" dirty="0" err="1"/>
              <a:t>sinx</a:t>
            </a:r>
            <a:r>
              <a:rPr kumimoji="1" lang="zh-CN" altLang="en-US" dirty="0"/>
              <a:t>与</a:t>
            </a:r>
            <a:r>
              <a:rPr kumimoji="1" lang="en-US" altLang="zh-CN" dirty="0"/>
              <a:t>sin6x</a:t>
            </a:r>
            <a:r>
              <a:rPr kumimoji="1" lang="zh-CN" altLang="en-US" dirty="0"/>
              <a:t>距离最近的</a:t>
            </a:r>
            <a:r>
              <a:rPr kumimoji="1" lang="en-US" altLang="zh-CN" dirty="0"/>
              <a:t>20</a:t>
            </a:r>
            <a:r>
              <a:rPr kumimoji="1" lang="zh-CN" altLang="en-US" dirty="0"/>
              <a:t>个点，以及</a:t>
            </a:r>
            <a:r>
              <a:rPr kumimoji="1" lang="en-US" altLang="zh-CN" dirty="0"/>
              <a:t>sin3x</a:t>
            </a:r>
            <a:r>
              <a:rPr kumimoji="1" lang="zh-CN" altLang="en-US" dirty="0"/>
              <a:t>与</a:t>
            </a:r>
            <a:r>
              <a:rPr kumimoji="1" lang="en-US" altLang="zh-CN" dirty="0"/>
              <a:t>sin6x</a:t>
            </a:r>
            <a:r>
              <a:rPr kumimoji="1" lang="zh-CN" altLang="en-US" dirty="0"/>
              <a:t>中距离最近的</a:t>
            </a:r>
            <a:r>
              <a:rPr kumimoji="1" lang="en-US" altLang="zh-CN" dirty="0"/>
              <a:t>10</a:t>
            </a:r>
            <a:r>
              <a:rPr kumimoji="1" lang="zh-CN" altLang="en-US" dirty="0"/>
              <a:t>个点，再加上若干随机选取的</a:t>
            </a:r>
            <a:r>
              <a:rPr kumimoji="1" lang="en-US" altLang="zh-CN" dirty="0"/>
              <a:t>x</a:t>
            </a:r>
            <a:r>
              <a:rPr kumimoji="1" lang="zh-CN" altLang="en-US" dirty="0"/>
              <a:t>值，组成训练集，而测试集则在</a:t>
            </a:r>
            <a:r>
              <a:rPr kumimoji="1" lang="en-US" altLang="zh-CN" dirty="0"/>
              <a:t>[-</a:t>
            </a:r>
            <a:r>
              <a:rPr kumimoji="1" lang="en-US" altLang="zh-CN" dirty="0" err="1"/>
              <a:t>pi,pi</a:t>
            </a:r>
            <a:r>
              <a:rPr kumimoji="1" lang="en-US" altLang="zh-CN" dirty="0"/>
              <a:t>]</a:t>
            </a:r>
            <a:r>
              <a:rPr kumimoji="1" lang="zh-CN" altLang="en-US" dirty="0"/>
              <a:t>中均匀选取</a:t>
            </a:r>
            <a:r>
              <a:rPr kumimoji="1" lang="en-US" altLang="zh-CN" dirty="0"/>
              <a:t>1000</a:t>
            </a:r>
            <a:r>
              <a:rPr kumimoji="1" lang="zh-CN" altLang="en-US" dirty="0"/>
              <a:t>个点。</a:t>
            </a:r>
            <a:endParaRPr kumimoji="1" lang="en-US" altLang="zh-CN" b="0" dirty="0"/>
          </a:p>
          <a:p>
            <a:r>
              <a:rPr kumimoji="1" lang="zh-CN" altLang="en-US" dirty="0"/>
              <a:t>网络结构：激活函数为</a:t>
            </a:r>
            <a:r>
              <a:rPr kumimoji="1" lang="en-US" altLang="zh-CN" dirty="0" err="1"/>
              <a:t>sinx</a:t>
            </a:r>
            <a:r>
              <a:rPr kumimoji="1" lang="zh-CN" altLang="en-US" dirty="0"/>
              <a:t>，全连接神经网络，结构为</a:t>
            </a:r>
            <a:r>
              <a:rPr kumimoji="1" lang="en-US" altLang="zh-CN" dirty="0"/>
              <a:t>200-200-200-100</a:t>
            </a:r>
            <a:r>
              <a:rPr kumimoji="1" lang="zh-CN" altLang="en-US" dirty="0"/>
              <a:t>。</a:t>
            </a:r>
            <a:endParaRPr kumimoji="1" lang="en-US" altLang="zh-CN" dirty="0"/>
          </a:p>
          <a:p>
            <a:r>
              <a:rPr kumimoji="1" lang="zh-CN" altLang="en-US" b="0" dirty="0"/>
              <a:t>初始化：默认初始化</a:t>
            </a:r>
            <a:endParaRPr kumimoji="1" lang="en-US" altLang="zh-CN" b="0" dirty="0"/>
          </a:p>
          <a:p>
            <a:r>
              <a:rPr kumimoji="1" lang="zh-CN" altLang="en-US" dirty="0"/>
              <a:t>优化器：</a:t>
            </a:r>
            <a:r>
              <a:rPr kumimoji="1" lang="en-US" altLang="zh-CN" dirty="0"/>
              <a:t>Adam </a:t>
            </a:r>
            <a:r>
              <a:rPr kumimoji="1" lang="zh-CN" altLang="en-US" dirty="0"/>
              <a:t>学习率：</a:t>
            </a:r>
            <a:r>
              <a:rPr kumimoji="1" lang="en-US" altLang="zh-CN" dirty="0"/>
              <a:t>2e-6</a:t>
            </a:r>
            <a:endParaRPr kumimoji="1" lang="en-US" altLang="zh-CN" b="0" dirty="0"/>
          </a:p>
          <a:p>
            <a:endParaRPr kumimoji="1" lang="zh-CN" altLang="en-US" dirty="0"/>
          </a:p>
        </p:txBody>
      </p:sp>
    </p:spTree>
    <p:extLst>
      <p:ext uri="{BB962C8B-B14F-4D97-AF65-F5344CB8AC3E}">
        <p14:creationId xmlns:p14="http://schemas.microsoft.com/office/powerpoint/2010/main" val="3156243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158A5-3696-81F0-3CB8-D086F52EA7A0}"/>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538C005A-5861-5C7A-D381-4D40CBCE57F0}"/>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201E80FE-E8EE-E725-E891-9AADAD603D3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DFF1224C-B0AE-A72A-5B2B-DDBC16EA7DDF}"/>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缩放定律 </a:t>
            </a:r>
            <a:r>
              <a:rPr kumimoji="0" lang="en-US" altLang="zh-CN"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(Scaling Law)</a:t>
            </a:r>
          </a:p>
          <a:p>
            <a:pPr marL="0" marR="0" lvl="0" indent="0" algn="ctr" defTabSz="1219203" rtl="0" eaLnBrk="1" fontAlgn="auto" latinLnBrk="0" hangingPunct="1">
              <a:lnSpc>
                <a:spcPct val="100000"/>
              </a:lnSpc>
              <a:spcBef>
                <a:spcPct val="0"/>
              </a:spcBef>
              <a:spcAft>
                <a:spcPts val="0"/>
              </a:spcAft>
              <a:buClrTx/>
              <a:buSzTx/>
              <a:buFontTx/>
              <a:buNone/>
              <a:tabLst/>
              <a:defRPr/>
            </a:pPr>
            <a:endParaRPr kumimoji="0" lang="en-US" altLang="zh-CN"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endParaRPr>
          </a:p>
          <a:p>
            <a:pPr marL="0" marR="0" lvl="0" indent="0" algn="ctr" defTabSz="1219203"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神经网络随规模增大，性能变好</a:t>
            </a:r>
            <a:endParaRPr kumimoji="0" lang="zh-CN" altLang="en-US" sz="2400" b="1" i="0" u="none" strike="noStrike" kern="1200" cap="none" spc="0" normalizeH="0" baseline="0" noProof="0" dirty="0">
              <a:ln>
                <a:noFill/>
              </a:ln>
              <a:solidFill>
                <a:srgbClr val="00B0F0"/>
              </a:solidFill>
              <a:effectLst/>
              <a:uLnTx/>
              <a:uFillTx/>
              <a:latin typeface="Arial" panose="020B0604020202020204" pitchFamily="34" charset="0"/>
              <a:ea typeface="微软雅黑" panose="020B0503020204020204" charset="-122"/>
              <a:cs typeface="+mj-cs"/>
            </a:endParaRPr>
          </a:p>
        </p:txBody>
      </p:sp>
    </p:spTree>
    <p:extLst>
      <p:ext uri="{BB962C8B-B14F-4D97-AF65-F5344CB8AC3E}">
        <p14:creationId xmlns:p14="http://schemas.microsoft.com/office/powerpoint/2010/main" val="1190172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5439D-AB40-1D25-274F-3D0BBF9DC8DB}"/>
              </a:ext>
            </a:extLst>
          </p:cNvPr>
          <p:cNvSpPr>
            <a:spLocks noGrp="1"/>
          </p:cNvSpPr>
          <p:nvPr>
            <p:ph type="title"/>
          </p:nvPr>
        </p:nvSpPr>
        <p:spPr>
          <a:xfrm>
            <a:off x="455428" y="138555"/>
            <a:ext cx="10515600" cy="1325563"/>
          </a:xfrm>
        </p:spPr>
        <p:txBody>
          <a:bodyPr/>
          <a:lstStyle/>
          <a:p>
            <a:r>
              <a:rPr kumimoji="1" lang="zh-CN" altLang="en-US" dirty="0"/>
              <a:t>随机选取点个数为</a:t>
            </a:r>
            <a:r>
              <a:rPr kumimoji="1" lang="en-US" altLang="zh-CN" dirty="0"/>
              <a:t>35</a:t>
            </a:r>
            <a:r>
              <a:rPr kumimoji="1" lang="zh-CN" altLang="en-US" dirty="0"/>
              <a:t>个（</a:t>
            </a:r>
            <a:r>
              <a:rPr kumimoji="1" lang="en-US" altLang="zh-CN" dirty="0"/>
              <a:t>seed:10)</a:t>
            </a:r>
            <a:endParaRPr kumimoji="1" lang="zh-CN" altLang="en-US" dirty="0"/>
          </a:p>
        </p:txBody>
      </p:sp>
      <p:sp>
        <p:nvSpPr>
          <p:cNvPr id="3" name="内容占位符 2">
            <a:extLst>
              <a:ext uri="{FF2B5EF4-FFF2-40B4-BE49-F238E27FC236}">
                <a16:creationId xmlns:a16="http://schemas.microsoft.com/office/drawing/2014/main" id="{221E4F86-A927-3F3E-A1F7-05B1F3AE2712}"/>
              </a:ext>
            </a:extLst>
          </p:cNvPr>
          <p:cNvSpPr>
            <a:spLocks noGrp="1"/>
          </p:cNvSpPr>
          <p:nvPr>
            <p:ph idx="1"/>
          </p:nvPr>
        </p:nvSpPr>
        <p:spPr>
          <a:xfrm>
            <a:off x="455428" y="1472431"/>
            <a:ext cx="10515600" cy="4351338"/>
          </a:xfrm>
        </p:spPr>
        <p:txBody>
          <a:bodyPr/>
          <a:lstStyle/>
          <a:p>
            <a:r>
              <a:rPr kumimoji="1" lang="zh-CN" altLang="en-US" dirty="0"/>
              <a:t>此时神经网络的</a:t>
            </a:r>
            <a:r>
              <a:rPr kumimoji="1" lang="en-US" altLang="zh-CN" dirty="0"/>
              <a:t>output</a:t>
            </a:r>
            <a:r>
              <a:rPr kumimoji="1" lang="zh-CN" altLang="en-US" dirty="0"/>
              <a:t>如图，蓝色的是训练集的点。</a:t>
            </a:r>
            <a:endParaRPr kumimoji="1" lang="en-US" altLang="zh-CN" dirty="0"/>
          </a:p>
          <a:p>
            <a:endParaRPr kumimoji="1" lang="zh-CN" altLang="en-US" dirty="0"/>
          </a:p>
        </p:txBody>
      </p:sp>
      <p:sp>
        <p:nvSpPr>
          <p:cNvPr id="7" name="文本框 6">
            <a:extLst>
              <a:ext uri="{FF2B5EF4-FFF2-40B4-BE49-F238E27FC236}">
                <a16:creationId xmlns:a16="http://schemas.microsoft.com/office/drawing/2014/main" id="{603C7A90-7492-73A8-E880-9094F961B2F4}"/>
              </a:ext>
            </a:extLst>
          </p:cNvPr>
          <p:cNvSpPr txBox="1"/>
          <p:nvPr/>
        </p:nvSpPr>
        <p:spPr>
          <a:xfrm>
            <a:off x="9114971" y="527378"/>
            <a:ext cx="262160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800" b="0" i="0"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mn-cs"/>
              </a:rPr>
              <a:t>/root/</a:t>
            </a:r>
            <a:r>
              <a:rPr kumimoji="1" lang="en" altLang="zh-CN" sz="1800" b="0" i="0" u="none" strike="noStrike" kern="1200" cap="none" spc="0" normalizeH="0" baseline="0" noProof="0" dirty="0" err="1">
                <a:ln>
                  <a:noFill/>
                </a:ln>
                <a:solidFill>
                  <a:prstClr val="black"/>
                </a:solidFill>
                <a:effectLst/>
                <a:uLnTx/>
                <a:uFillTx/>
                <a:latin typeface="等线" panose="02110004020202020204"/>
                <a:ea typeface="等线" panose="02010600030101010101" pitchFamily="2" charset="-122"/>
                <a:cs typeface="+mn-cs"/>
              </a:rPr>
              <a:t>zhouzhangchen</a:t>
            </a:r>
            <a:r>
              <a:rPr kumimoji="1" lang="en" altLang="zh-CN" sz="1800" b="0" i="0"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mn-cs"/>
              </a:rPr>
              <a:t>/data/grokking/analysis/20240408050147214540/</a:t>
            </a:r>
            <a:endParaRPr kumimoji="1" lang="zh-CN" altLang="en-US" sz="1800" b="0" i="0"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mn-cs"/>
            </a:endParaRPr>
          </a:p>
        </p:txBody>
      </p:sp>
      <p:pic>
        <p:nvPicPr>
          <p:cNvPr id="9" name="图片 8" descr="图表, 折线图&#10;&#10;描述已自动生成">
            <a:extLst>
              <a:ext uri="{FF2B5EF4-FFF2-40B4-BE49-F238E27FC236}">
                <a16:creationId xmlns:a16="http://schemas.microsoft.com/office/drawing/2014/main" id="{AD516354-7EAD-4ED1-500F-9F5D24861D3B}"/>
              </a:ext>
            </a:extLst>
          </p:cNvPr>
          <p:cNvPicPr>
            <a:picLocks noChangeAspect="1"/>
          </p:cNvPicPr>
          <p:nvPr/>
        </p:nvPicPr>
        <p:blipFill>
          <a:blip r:embed="rId2"/>
          <a:stretch>
            <a:fillRect/>
          </a:stretch>
        </p:blipFill>
        <p:spPr>
          <a:xfrm>
            <a:off x="3175000" y="2058057"/>
            <a:ext cx="5842000" cy="4381500"/>
          </a:xfrm>
          <a:prstGeom prst="rect">
            <a:avLst/>
          </a:prstGeom>
        </p:spPr>
      </p:pic>
    </p:spTree>
    <p:extLst>
      <p:ext uri="{BB962C8B-B14F-4D97-AF65-F5344CB8AC3E}">
        <p14:creationId xmlns:p14="http://schemas.microsoft.com/office/powerpoint/2010/main" val="135295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43B23-D070-405D-6D8A-AEF737F8B4D8}"/>
              </a:ext>
            </a:extLst>
          </p:cNvPr>
          <p:cNvSpPr>
            <a:spLocks noGrp="1"/>
          </p:cNvSpPr>
          <p:nvPr>
            <p:ph type="title"/>
          </p:nvPr>
        </p:nvSpPr>
        <p:spPr/>
        <p:txBody>
          <a:bodyPr/>
          <a:lstStyle/>
          <a:p>
            <a:r>
              <a:rPr kumimoji="1" lang="en-US" altLang="zh-CN" dirty="0"/>
              <a:t>Grokking</a:t>
            </a:r>
            <a:endParaRPr kumimoji="1" lang="zh-CN" altLang="en-US" dirty="0"/>
          </a:p>
        </p:txBody>
      </p:sp>
      <p:pic>
        <p:nvPicPr>
          <p:cNvPr id="4" name="图片 3">
            <a:extLst>
              <a:ext uri="{FF2B5EF4-FFF2-40B4-BE49-F238E27FC236}">
                <a16:creationId xmlns:a16="http://schemas.microsoft.com/office/drawing/2014/main" id="{5A57CDE5-3B66-B8F7-6A8F-48349C67AD7F}"/>
              </a:ext>
            </a:extLst>
          </p:cNvPr>
          <p:cNvPicPr>
            <a:picLocks noChangeAspect="1"/>
          </p:cNvPicPr>
          <p:nvPr/>
        </p:nvPicPr>
        <p:blipFill rotWithShape="1">
          <a:blip r:embed="rId2"/>
          <a:srcRect t="20107"/>
          <a:stretch/>
        </p:blipFill>
        <p:spPr>
          <a:xfrm>
            <a:off x="1326959" y="1507888"/>
            <a:ext cx="9538082" cy="3842223"/>
          </a:xfrm>
          <a:prstGeom prst="rect">
            <a:avLst/>
          </a:prstGeom>
        </p:spPr>
      </p:pic>
    </p:spTree>
    <p:extLst>
      <p:ext uri="{BB962C8B-B14F-4D97-AF65-F5344CB8AC3E}">
        <p14:creationId xmlns:p14="http://schemas.microsoft.com/office/powerpoint/2010/main" val="3633974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49D63-15A2-6328-64B7-9EA98CD89C23}"/>
              </a:ext>
            </a:extLst>
          </p:cNvPr>
          <p:cNvSpPr>
            <a:spLocks noGrp="1"/>
          </p:cNvSpPr>
          <p:nvPr>
            <p:ph type="title"/>
          </p:nvPr>
        </p:nvSpPr>
        <p:spPr/>
        <p:txBody>
          <a:bodyPr/>
          <a:lstStyle/>
          <a:p>
            <a:r>
              <a:rPr kumimoji="1" lang="zh-CN" altLang="en-US" dirty="0"/>
              <a:t>训练过程的动画</a:t>
            </a:r>
          </a:p>
        </p:txBody>
      </p:sp>
      <p:pic>
        <p:nvPicPr>
          <p:cNvPr id="7" name="内容占位符 6">
            <a:extLst>
              <a:ext uri="{FF2B5EF4-FFF2-40B4-BE49-F238E27FC236}">
                <a16:creationId xmlns:a16="http://schemas.microsoft.com/office/drawing/2014/main" id="{B8C26840-1B2E-7B63-09EC-38FFB17BBEC7}"/>
              </a:ext>
            </a:extLst>
          </p:cNvPr>
          <p:cNvPicPr>
            <a:picLocks noGrp="1" noChangeAspect="1"/>
          </p:cNvPicPr>
          <p:nvPr>
            <p:ph idx="1"/>
          </p:nvPr>
        </p:nvPicPr>
        <p:blipFill>
          <a:blip r:embed="rId2"/>
          <a:stretch>
            <a:fillRect/>
          </a:stretch>
        </p:blipFill>
        <p:spPr>
          <a:xfrm>
            <a:off x="5909880" y="53679"/>
            <a:ext cx="5801784" cy="4351338"/>
          </a:xfrm>
        </p:spPr>
      </p:pic>
      <p:pic>
        <p:nvPicPr>
          <p:cNvPr id="4" name="图片 3">
            <a:extLst>
              <a:ext uri="{FF2B5EF4-FFF2-40B4-BE49-F238E27FC236}">
                <a16:creationId xmlns:a16="http://schemas.microsoft.com/office/drawing/2014/main" id="{9D043D36-63EF-306F-49BD-3E821D0A3E58}"/>
              </a:ext>
            </a:extLst>
          </p:cNvPr>
          <p:cNvPicPr>
            <a:picLocks noChangeAspect="1"/>
          </p:cNvPicPr>
          <p:nvPr/>
        </p:nvPicPr>
        <p:blipFill>
          <a:blip r:embed="rId3"/>
          <a:stretch>
            <a:fillRect/>
          </a:stretch>
        </p:blipFill>
        <p:spPr>
          <a:xfrm>
            <a:off x="379026" y="4340450"/>
            <a:ext cx="7864788" cy="2152425"/>
          </a:xfrm>
          <a:prstGeom prst="rect">
            <a:avLst/>
          </a:prstGeom>
        </p:spPr>
      </p:pic>
    </p:spTree>
    <p:extLst>
      <p:ext uri="{BB962C8B-B14F-4D97-AF65-F5344CB8AC3E}">
        <p14:creationId xmlns:p14="http://schemas.microsoft.com/office/powerpoint/2010/main" val="3202576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C72FD-6793-0E1C-6231-323B5982D9B3}"/>
              </a:ext>
            </a:extLst>
          </p:cNvPr>
          <p:cNvSpPr>
            <a:spLocks noGrp="1"/>
          </p:cNvSpPr>
          <p:nvPr>
            <p:ph type="title"/>
          </p:nvPr>
        </p:nvSpPr>
        <p:spPr>
          <a:xfrm>
            <a:off x="838200" y="365126"/>
            <a:ext cx="10515600" cy="869606"/>
          </a:xfrm>
        </p:spPr>
        <p:txBody>
          <a:bodyPr/>
          <a:lstStyle/>
          <a:p>
            <a:r>
              <a:rPr lang="en-US" altLang="zh-CN" dirty="0"/>
              <a:t>Frequency domain</a:t>
            </a:r>
            <a:endParaRPr lang="zh-CN" altLang="en-US" dirty="0"/>
          </a:p>
        </p:txBody>
      </p:sp>
      <p:pic>
        <p:nvPicPr>
          <p:cNvPr id="5" name="图片 4">
            <a:extLst>
              <a:ext uri="{FF2B5EF4-FFF2-40B4-BE49-F238E27FC236}">
                <a16:creationId xmlns:a16="http://schemas.microsoft.com/office/drawing/2014/main" id="{3317D579-0811-3189-29F5-47A7D4F55CFE}"/>
              </a:ext>
            </a:extLst>
          </p:cNvPr>
          <p:cNvPicPr>
            <a:picLocks noChangeAspect="1"/>
          </p:cNvPicPr>
          <p:nvPr/>
        </p:nvPicPr>
        <p:blipFill>
          <a:blip r:embed="rId2"/>
          <a:stretch>
            <a:fillRect/>
          </a:stretch>
        </p:blipFill>
        <p:spPr>
          <a:xfrm>
            <a:off x="1563364" y="1345923"/>
            <a:ext cx="9339545" cy="5552846"/>
          </a:xfrm>
          <a:prstGeom prst="rect">
            <a:avLst/>
          </a:prstGeom>
        </p:spPr>
      </p:pic>
    </p:spTree>
    <p:extLst>
      <p:ext uri="{BB962C8B-B14F-4D97-AF65-F5344CB8AC3E}">
        <p14:creationId xmlns:p14="http://schemas.microsoft.com/office/powerpoint/2010/main" val="2418436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13F9-D5E2-757A-B1E0-4E5C23C48699}"/>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05F2C7C1-030B-3B00-A41A-CC91C8D0FDB4}"/>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622C845D-8B7F-AF08-58F2-B15886EC68C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D4B711EC-FA75-A748-7667-D5DB6662B8F2}"/>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幸运彩票现象</a:t>
            </a:r>
            <a:endParaRPr kumimoji="0" lang="zh-CN" altLang="en-US" sz="2400" b="1" i="0" u="none" strike="noStrike" kern="1200" cap="none" spc="0" normalizeH="0" baseline="0" noProof="0" dirty="0">
              <a:ln>
                <a:noFill/>
              </a:ln>
              <a:solidFill>
                <a:srgbClr val="00B0F0"/>
              </a:solidFill>
              <a:effectLst/>
              <a:uLnTx/>
              <a:uFillTx/>
              <a:latin typeface="Arial" panose="020B0604020202020204" pitchFamily="34" charset="0"/>
              <a:ea typeface="微软雅黑" panose="020B0503020204020204" charset="-122"/>
              <a:cs typeface="+mj-cs"/>
            </a:endParaRPr>
          </a:p>
        </p:txBody>
      </p:sp>
    </p:spTree>
    <p:extLst>
      <p:ext uri="{BB962C8B-B14F-4D97-AF65-F5344CB8AC3E}">
        <p14:creationId xmlns:p14="http://schemas.microsoft.com/office/powerpoint/2010/main" val="2482857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幸运彩票现象</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5775"/>
            <a:ext cx="12192000" cy="3344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5F117-2674-0099-A0DA-8D8888A4CE16}"/>
              </a:ext>
            </a:extLst>
          </p:cNvPr>
          <p:cNvSpPr>
            <a:spLocks noGrp="1"/>
          </p:cNvSpPr>
          <p:nvPr>
            <p:ph type="title"/>
          </p:nvPr>
        </p:nvSpPr>
        <p:spPr/>
        <p:txBody>
          <a:bodyPr/>
          <a:lstStyle/>
          <a:p>
            <a:r>
              <a:rPr kumimoji="1" lang="zh-CN" altLang="en-US" dirty="0"/>
              <a:t>幸运彩票现象</a:t>
            </a:r>
          </a:p>
        </p:txBody>
      </p:sp>
      <p:pic>
        <p:nvPicPr>
          <p:cNvPr id="4" name="内容占位符 3">
            <a:extLst>
              <a:ext uri="{FF2B5EF4-FFF2-40B4-BE49-F238E27FC236}">
                <a16:creationId xmlns:a16="http://schemas.microsoft.com/office/drawing/2014/main" id="{687A6EFF-EF36-EC2F-9A16-CE7792613CE3}"/>
              </a:ext>
            </a:extLst>
          </p:cNvPr>
          <p:cNvPicPr>
            <a:picLocks noGrp="1" noChangeAspect="1"/>
          </p:cNvPicPr>
          <p:nvPr>
            <p:ph idx="1"/>
          </p:nvPr>
        </p:nvPicPr>
        <p:blipFill>
          <a:blip r:embed="rId2"/>
          <a:stretch>
            <a:fillRect/>
          </a:stretch>
        </p:blipFill>
        <p:spPr>
          <a:xfrm>
            <a:off x="717760" y="948744"/>
            <a:ext cx="10756480" cy="4960512"/>
          </a:xfrm>
          <a:prstGeom prst="rect">
            <a:avLst/>
          </a:prstGeom>
        </p:spPr>
      </p:pic>
    </p:spTree>
    <p:extLst>
      <p:ext uri="{BB962C8B-B14F-4D97-AF65-F5344CB8AC3E}">
        <p14:creationId xmlns:p14="http://schemas.microsoft.com/office/powerpoint/2010/main" val="1496104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21644-B420-541F-F930-4C00E5DB8DEF}"/>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879332AD-293A-985B-BC0A-3A8FDDD3E73F}"/>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5C0DB019-52AA-B50C-101D-13A04C03599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359907AD-1A76-3E84-F8C3-FF12EEB00C81}"/>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神经网络中的 </a:t>
            </a:r>
            <a:r>
              <a:rPr kumimoji="0" lang="en-US" altLang="zh-CN"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Double Descent </a:t>
            </a: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现象</a:t>
            </a:r>
            <a:endParaRPr kumimoji="0" lang="zh-CN" altLang="en-US" sz="2400" b="1" i="0" u="none" strike="noStrike" kern="1200" cap="none" spc="0" normalizeH="0" baseline="0" noProof="0" dirty="0">
              <a:ln>
                <a:noFill/>
              </a:ln>
              <a:solidFill>
                <a:srgbClr val="00B0F0"/>
              </a:solidFill>
              <a:effectLst/>
              <a:uLnTx/>
              <a:uFillTx/>
              <a:latin typeface="Arial" panose="020B0604020202020204" pitchFamily="34" charset="0"/>
              <a:ea typeface="微软雅黑" panose="020B0503020204020204" charset="-122"/>
              <a:cs typeface="+mj-cs"/>
            </a:endParaRPr>
          </a:p>
        </p:txBody>
      </p:sp>
    </p:spTree>
    <p:extLst>
      <p:ext uri="{BB962C8B-B14F-4D97-AF65-F5344CB8AC3E}">
        <p14:creationId xmlns:p14="http://schemas.microsoft.com/office/powerpoint/2010/main" val="567127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Double</a:t>
            </a:r>
            <a:r>
              <a:rPr lang="zh-CN" altLang="en-US" dirty="0"/>
              <a:t> </a:t>
            </a:r>
            <a:r>
              <a:rPr lang="en-US" altLang="zh-CN" dirty="0"/>
              <a:t>Descent</a:t>
            </a:r>
            <a:endParaRPr lang="zh-CN" altLang="en-US" dirty="0"/>
          </a:p>
        </p:txBody>
      </p:sp>
      <p:pic>
        <p:nvPicPr>
          <p:cNvPr id="3" name="图片 2">
            <a:extLst>
              <a:ext uri="{FF2B5EF4-FFF2-40B4-BE49-F238E27FC236}">
                <a16:creationId xmlns:a16="http://schemas.microsoft.com/office/drawing/2014/main" id="{74714206-0839-9C68-3532-CA35A94CD4C4}"/>
              </a:ext>
            </a:extLst>
          </p:cNvPr>
          <p:cNvPicPr>
            <a:picLocks noChangeAspect="1"/>
          </p:cNvPicPr>
          <p:nvPr/>
        </p:nvPicPr>
        <p:blipFill rotWithShape="1">
          <a:blip r:embed="rId2"/>
          <a:srcRect l="3744" r="3766"/>
          <a:stretch/>
        </p:blipFill>
        <p:spPr>
          <a:xfrm>
            <a:off x="3875809" y="1440352"/>
            <a:ext cx="8011390" cy="4878995"/>
          </a:xfrm>
          <a:prstGeom prst="rect">
            <a:avLst/>
          </a:prstGeom>
        </p:spPr>
      </p:pic>
      <p:sp>
        <p:nvSpPr>
          <p:cNvPr id="4" name="文本框 3">
            <a:extLst>
              <a:ext uri="{FF2B5EF4-FFF2-40B4-BE49-F238E27FC236}">
                <a16:creationId xmlns:a16="http://schemas.microsoft.com/office/drawing/2014/main" id="{B80BDF32-BA50-ACD6-F3C7-69250CA74A8E}"/>
              </a:ext>
            </a:extLst>
          </p:cNvPr>
          <p:cNvSpPr txBox="1"/>
          <p:nvPr/>
        </p:nvSpPr>
        <p:spPr>
          <a:xfrm>
            <a:off x="484908" y="1643111"/>
            <a:ext cx="2909455" cy="2775760"/>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kumimoji="1" lang="zh-CN" altLang="en-US" sz="2400" dirty="0">
                <a:solidFill>
                  <a:schemeClr val="tx2"/>
                </a:solidFill>
                <a:latin typeface="SimSun" panose="02010600030101010101" pitchFamily="2" charset="-122"/>
                <a:ea typeface="SimSun" panose="02010600030101010101" pitchFamily="2" charset="-122"/>
              </a:rPr>
              <a:t>神经网络测试误差随模型增大出现先下降，后上升，然后再下降。</a:t>
            </a:r>
            <a:endParaRPr kumimoji="1" lang="en-US" altLang="zh-CN" sz="2400" dirty="0">
              <a:solidFill>
                <a:schemeClr val="tx2"/>
              </a:solidFill>
              <a:latin typeface="SimSun" panose="02010600030101010101" pitchFamily="2" charset="-122"/>
              <a:ea typeface="SimSun" panose="02010600030101010101" pitchFamily="2" charset="-122"/>
            </a:endParaRPr>
          </a:p>
          <a:p>
            <a:pPr algn="l">
              <a:lnSpc>
                <a:spcPct val="150000"/>
              </a:lnSpc>
            </a:pPr>
            <a:endParaRPr kumimoji="1" lang="en-US" altLang="zh-CN" sz="2400" dirty="0">
              <a:solidFill>
                <a:schemeClr val="tx2"/>
              </a:solidFill>
              <a:latin typeface="SimSun" panose="02010600030101010101" pitchFamily="2" charset="-122"/>
              <a:ea typeface="SimSun" panose="02010600030101010101" pitchFamily="2" charset="-122"/>
            </a:endParaRPr>
          </a:p>
        </p:txBody>
      </p:sp>
      <p:sp>
        <p:nvSpPr>
          <p:cNvPr id="6" name="文本框 5">
            <a:extLst>
              <a:ext uri="{FF2B5EF4-FFF2-40B4-BE49-F238E27FC236}">
                <a16:creationId xmlns:a16="http://schemas.microsoft.com/office/drawing/2014/main" id="{B3F09FFB-8237-181B-889A-52E3862DE525}"/>
              </a:ext>
            </a:extLst>
          </p:cNvPr>
          <p:cNvSpPr txBox="1"/>
          <p:nvPr/>
        </p:nvSpPr>
        <p:spPr>
          <a:xfrm>
            <a:off x="381242" y="924932"/>
            <a:ext cx="11734799" cy="646331"/>
          </a:xfrm>
          <a:prstGeom prst="rect">
            <a:avLst/>
          </a:prstGeom>
          <a:noFill/>
        </p:spPr>
        <p:txBody>
          <a:bodyPr wrap="square">
            <a:spAutoFit/>
          </a:bodyPr>
          <a:lstStyle/>
          <a:p>
            <a:r>
              <a:rPr lang="en-US" altLang="zh-CN" dirty="0">
                <a:solidFill>
                  <a:schemeClr val="tx2"/>
                </a:solidFill>
              </a:rPr>
              <a:t>Belkin </a:t>
            </a:r>
            <a:r>
              <a:rPr lang="zh-CN" altLang="en-US" dirty="0">
                <a:solidFill>
                  <a:schemeClr val="tx2"/>
                </a:solidFill>
              </a:rPr>
              <a:t>等人在 </a:t>
            </a:r>
            <a:r>
              <a:rPr lang="en-US" altLang="zh-CN" dirty="0">
                <a:solidFill>
                  <a:schemeClr val="tx2"/>
                </a:solidFill>
              </a:rPr>
              <a:t>2019 </a:t>
            </a:r>
            <a:r>
              <a:rPr lang="zh-CN" altLang="en-US" dirty="0">
                <a:solidFill>
                  <a:schemeClr val="tx2"/>
                </a:solidFill>
              </a:rPr>
              <a:t>年的一项研究 </a:t>
            </a:r>
            <a:r>
              <a:rPr lang="en-US" altLang="zh-CN" dirty="0">
                <a:solidFill>
                  <a:schemeClr val="tx2"/>
                </a:solidFill>
              </a:rPr>
              <a:t>Belkin et al. (2019) </a:t>
            </a:r>
            <a:r>
              <a:rPr lang="zh-CN" altLang="en-US" dirty="0">
                <a:solidFill>
                  <a:schemeClr val="tx2"/>
                </a:solidFill>
              </a:rPr>
              <a:t>中，使用不同大小的两层神经网络在 </a:t>
            </a:r>
            <a:r>
              <a:rPr lang="en-US" altLang="zh-CN" dirty="0">
                <a:solidFill>
                  <a:schemeClr val="tx2"/>
                </a:solidFill>
              </a:rPr>
              <a:t>MNIST </a:t>
            </a:r>
            <a:r>
              <a:rPr lang="zh-CN" altLang="en-US" dirty="0">
                <a:solidFill>
                  <a:schemeClr val="tx2"/>
                </a:solidFill>
              </a:rPr>
              <a:t>和 </a:t>
            </a:r>
            <a:r>
              <a:rPr lang="en-US" altLang="zh-CN" dirty="0">
                <a:solidFill>
                  <a:schemeClr val="tx2"/>
                </a:solidFill>
              </a:rPr>
              <a:t>CIFAR </a:t>
            </a:r>
            <a:r>
              <a:rPr lang="zh-CN" altLang="en-US" dirty="0">
                <a:solidFill>
                  <a:schemeClr val="tx2"/>
                </a:solidFill>
              </a:rPr>
              <a:t>等数据集上进行实验，发现了</a:t>
            </a:r>
            <a:r>
              <a:rPr lang="en-US" altLang="zh-CN" dirty="0">
                <a:solidFill>
                  <a:schemeClr val="tx2"/>
                </a:solidFill>
              </a:rPr>
              <a:t>double descent </a:t>
            </a:r>
            <a:r>
              <a:rPr lang="zh-CN" altLang="en-US" dirty="0">
                <a:solidFill>
                  <a:schemeClr val="tx2"/>
                </a:solidFill>
              </a:rPr>
              <a:t>现象</a:t>
            </a:r>
          </a:p>
        </p:txBody>
      </p:sp>
    </p:spTree>
    <p:extLst>
      <p:ext uri="{BB962C8B-B14F-4D97-AF65-F5344CB8AC3E}">
        <p14:creationId xmlns:p14="http://schemas.microsoft.com/office/powerpoint/2010/main" val="1737372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BDEF8-50EB-2795-0CBA-719E5F7DD5CD}"/>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B1DEBCC8-F99C-748E-6B0C-458E5B9E368A}"/>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6A76327C-75E9-4114-06B0-5B26915DE74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1977D72B-8815-64AC-CE88-9E59214DECED}"/>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神经塌缩现象（</a:t>
            </a:r>
            <a:r>
              <a:rPr lang="en-US" altLang="zh-CN" sz="4800" dirty="0">
                <a:solidFill>
                  <a:srgbClr val="B61616"/>
                </a:solidFill>
                <a:latin typeface="Arial" panose="020B0604020202020204" pitchFamily="34" charset="0"/>
                <a:ea typeface="微软雅黑" panose="020B0503020204020204" charset="-122"/>
              </a:rPr>
              <a:t>N</a:t>
            </a:r>
            <a:r>
              <a:rPr kumimoji="0" lang="en-US" altLang="zh-CN" sz="4800" b="1" i="0" u="none" strike="noStrike" kern="1200" cap="none" spc="0" normalizeH="0" baseline="0" noProof="0" dirty="0" err="1">
                <a:ln>
                  <a:noFill/>
                </a:ln>
                <a:solidFill>
                  <a:srgbClr val="B61616"/>
                </a:solidFill>
                <a:effectLst/>
                <a:uLnTx/>
                <a:uFillTx/>
                <a:latin typeface="Arial" panose="020B0604020202020204" pitchFamily="34" charset="0"/>
                <a:ea typeface="微软雅黑" panose="020B0503020204020204" charset="-122"/>
                <a:cs typeface="+mj-cs"/>
              </a:rPr>
              <a:t>eural</a:t>
            </a:r>
            <a:r>
              <a:rPr kumimoji="0" lang="en-US" altLang="zh-CN"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 Collapse</a:t>
            </a: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a:t>
            </a:r>
            <a:endParaRPr kumimoji="0" lang="zh-CN" altLang="en-US" sz="2400" b="1" i="0" u="none" strike="noStrike" kern="1200" cap="none" spc="0" normalizeH="0" baseline="0" noProof="0" dirty="0">
              <a:ln>
                <a:noFill/>
              </a:ln>
              <a:solidFill>
                <a:srgbClr val="00B0F0"/>
              </a:solidFill>
              <a:effectLst/>
              <a:uLnTx/>
              <a:uFillTx/>
              <a:latin typeface="Arial" panose="020B0604020202020204" pitchFamily="34" charset="0"/>
              <a:ea typeface="微软雅黑" panose="020B0503020204020204" charset="-122"/>
              <a:cs typeface="+mj-cs"/>
            </a:endParaRPr>
          </a:p>
        </p:txBody>
      </p:sp>
    </p:spTree>
    <p:extLst>
      <p:ext uri="{BB962C8B-B14F-4D97-AF65-F5344CB8AC3E}">
        <p14:creationId xmlns:p14="http://schemas.microsoft.com/office/powerpoint/2010/main" val="392905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FB4FC-D557-8675-7E40-3CBAFC060414}"/>
              </a:ext>
            </a:extLst>
          </p:cNvPr>
          <p:cNvSpPr>
            <a:spLocks noGrp="1"/>
          </p:cNvSpPr>
          <p:nvPr>
            <p:ph type="title"/>
          </p:nvPr>
        </p:nvSpPr>
        <p:spPr/>
        <p:txBody>
          <a:bodyPr/>
          <a:lstStyle/>
          <a:p>
            <a:r>
              <a:rPr lang="zh-CN" altLang="en-US" dirty="0"/>
              <a:t>神经网络越来越大</a:t>
            </a:r>
            <a:endParaRPr lang="en-US" altLang="zh-CN" dirty="0"/>
          </a:p>
        </p:txBody>
      </p:sp>
      <p:sp>
        <p:nvSpPr>
          <p:cNvPr id="10" name="灯片编号占位符 9">
            <a:extLst>
              <a:ext uri="{FF2B5EF4-FFF2-40B4-BE49-F238E27FC236}">
                <a16:creationId xmlns:a16="http://schemas.microsoft.com/office/drawing/2014/main" id="{DB214985-FBB1-8C49-0BD1-E60306332B5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pic>
        <p:nvPicPr>
          <p:cNvPr id="3" name="图片 2">
            <a:extLst>
              <a:ext uri="{FF2B5EF4-FFF2-40B4-BE49-F238E27FC236}">
                <a16:creationId xmlns:a16="http://schemas.microsoft.com/office/drawing/2014/main" id="{0F58DF00-9951-AEC1-8188-4CC5B1E5F2BA}"/>
              </a:ext>
            </a:extLst>
          </p:cNvPr>
          <p:cNvPicPr>
            <a:picLocks noChangeAspect="1"/>
          </p:cNvPicPr>
          <p:nvPr/>
        </p:nvPicPr>
        <p:blipFill>
          <a:blip r:embed="rId2"/>
          <a:stretch>
            <a:fillRect/>
          </a:stretch>
        </p:blipFill>
        <p:spPr>
          <a:xfrm>
            <a:off x="4752320" y="960783"/>
            <a:ext cx="7313785" cy="4592377"/>
          </a:xfrm>
          <a:prstGeom prst="rect">
            <a:avLst/>
          </a:prstGeom>
        </p:spPr>
      </p:pic>
      <p:sp>
        <p:nvSpPr>
          <p:cNvPr id="7" name="文本框 6">
            <a:extLst>
              <a:ext uri="{FF2B5EF4-FFF2-40B4-BE49-F238E27FC236}">
                <a16:creationId xmlns:a16="http://schemas.microsoft.com/office/drawing/2014/main" id="{8E7FC7E8-2215-B418-4313-ABC272FD6B41}"/>
              </a:ext>
            </a:extLst>
          </p:cNvPr>
          <p:cNvSpPr txBox="1"/>
          <p:nvPr/>
        </p:nvSpPr>
        <p:spPr>
          <a:xfrm>
            <a:off x="5595488" y="5553160"/>
            <a:ext cx="635134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42C2D"/>
                </a:solidFill>
                <a:effectLst/>
                <a:uLnTx/>
                <a:uFillTx/>
                <a:latin typeface="Book Antiqua"/>
                <a:ea typeface="黑体"/>
                <a:cs typeface="+mn-cs"/>
              </a:rPr>
              <a:t>Guillaume Hocquet. Class Incremental Continual Learning in Deep Neural Networks. Université Paris-Saclay, 2021</a:t>
            </a:r>
          </a:p>
        </p:txBody>
      </p:sp>
      <p:pic>
        <p:nvPicPr>
          <p:cNvPr id="8" name="图片 7">
            <a:extLst>
              <a:ext uri="{FF2B5EF4-FFF2-40B4-BE49-F238E27FC236}">
                <a16:creationId xmlns:a16="http://schemas.microsoft.com/office/drawing/2014/main" id="{55C7E8EB-F930-BD5C-7C5E-D59EA380C9A3}"/>
              </a:ext>
            </a:extLst>
          </p:cNvPr>
          <p:cNvPicPr>
            <a:picLocks noChangeAspect="1"/>
          </p:cNvPicPr>
          <p:nvPr/>
        </p:nvPicPr>
        <p:blipFill>
          <a:blip r:embed="rId3"/>
          <a:stretch>
            <a:fillRect/>
          </a:stretch>
        </p:blipFill>
        <p:spPr>
          <a:xfrm>
            <a:off x="484320" y="1010431"/>
            <a:ext cx="3662669" cy="4576890"/>
          </a:xfrm>
          <a:prstGeom prst="rect">
            <a:avLst/>
          </a:prstGeom>
        </p:spPr>
      </p:pic>
      <p:sp>
        <p:nvSpPr>
          <p:cNvPr id="9" name="文本框 8">
            <a:extLst>
              <a:ext uri="{FF2B5EF4-FFF2-40B4-BE49-F238E27FC236}">
                <a16:creationId xmlns:a16="http://schemas.microsoft.com/office/drawing/2014/main" id="{E72ED929-EA6A-FDCC-7E17-FE6B90991C4F}"/>
              </a:ext>
            </a:extLst>
          </p:cNvPr>
          <p:cNvSpPr txBox="1"/>
          <p:nvPr/>
        </p:nvSpPr>
        <p:spPr>
          <a:xfrm>
            <a:off x="975808" y="5737826"/>
            <a:ext cx="30317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rgbClr val="242C2D"/>
                </a:solidFill>
                <a:effectLst/>
                <a:uLnTx/>
                <a:uFillTx/>
                <a:latin typeface="Book Antiqua"/>
                <a:ea typeface="黑体"/>
                <a:cs typeface="+mn-cs"/>
              </a:rPr>
              <a:t>Suzana</a:t>
            </a:r>
            <a:r>
              <a:rPr kumimoji="0" lang="en-US" altLang="zh-CN" sz="1200" b="0" i="0" u="none" strike="noStrike" kern="1200" cap="none" spc="0" normalizeH="0" baseline="0" noProof="0" dirty="0">
                <a:ln>
                  <a:noFill/>
                </a:ln>
                <a:solidFill>
                  <a:srgbClr val="242C2D"/>
                </a:solidFill>
                <a:effectLst/>
                <a:uLnTx/>
                <a:uFillTx/>
                <a:latin typeface="Book Antiqua"/>
                <a:ea typeface="黑体"/>
                <a:cs typeface="+mn-cs"/>
              </a:rPr>
              <a:t> </a:t>
            </a:r>
            <a:r>
              <a:rPr kumimoji="0" lang="en-US" altLang="zh-CN" sz="1200" b="0" i="0" u="none" strike="noStrike" kern="1200" cap="none" spc="0" normalizeH="0" baseline="0" noProof="0" dirty="0" err="1">
                <a:ln>
                  <a:noFill/>
                </a:ln>
                <a:solidFill>
                  <a:srgbClr val="242C2D"/>
                </a:solidFill>
                <a:effectLst/>
                <a:uLnTx/>
                <a:uFillTx/>
                <a:latin typeface="Book Antiqua"/>
                <a:ea typeface="黑体"/>
                <a:cs typeface="+mn-cs"/>
              </a:rPr>
              <a:t>Herculano-Houzel</a:t>
            </a:r>
            <a:r>
              <a:rPr kumimoji="0" lang="en-US" altLang="zh-CN" sz="1200" b="0" i="0" u="none" strike="noStrike" kern="1200" cap="none" spc="0" normalizeH="0" baseline="0" noProof="0" dirty="0">
                <a:ln>
                  <a:noFill/>
                </a:ln>
                <a:solidFill>
                  <a:srgbClr val="242C2D"/>
                </a:solidFill>
                <a:effectLst/>
                <a:uLnTx/>
                <a:uFillTx/>
                <a:latin typeface="Book Antiqua"/>
                <a:ea typeface="黑体"/>
                <a:cs typeface="+mn-cs"/>
              </a:rPr>
              <a:t>, 2009</a:t>
            </a:r>
            <a:endParaRPr kumimoji="0" lang="zh-CN" altLang="en-US" sz="1200" b="0" i="0" u="none" strike="noStrike" kern="1200" cap="none" spc="0" normalizeH="0" baseline="0" noProof="0" dirty="0">
              <a:ln>
                <a:noFill/>
              </a:ln>
              <a:solidFill>
                <a:srgbClr val="242C2D"/>
              </a:solidFill>
              <a:effectLst/>
              <a:uLnTx/>
              <a:uFillTx/>
              <a:latin typeface="Book Antiqua"/>
              <a:ea typeface="黑体"/>
              <a:cs typeface="+mn-cs"/>
            </a:endParaRPr>
          </a:p>
        </p:txBody>
      </p:sp>
    </p:spTree>
    <p:extLst>
      <p:ext uri="{BB962C8B-B14F-4D97-AF65-F5344CB8AC3E}">
        <p14:creationId xmlns:p14="http://schemas.microsoft.com/office/powerpoint/2010/main" val="725287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神经塌缩现象</a:t>
            </a:r>
          </a:p>
        </p:txBody>
      </p:sp>
      <p:sp>
        <p:nvSpPr>
          <p:cNvPr id="9" name="文本框 8">
            <a:extLst>
              <a:ext uri="{FF2B5EF4-FFF2-40B4-BE49-F238E27FC236}">
                <a16:creationId xmlns:a16="http://schemas.microsoft.com/office/drawing/2014/main" id="{536BAA09-AC66-50AA-FC6E-108EA0584435}"/>
              </a:ext>
            </a:extLst>
          </p:cNvPr>
          <p:cNvSpPr txBox="1"/>
          <p:nvPr/>
        </p:nvSpPr>
        <p:spPr>
          <a:xfrm>
            <a:off x="4929351" y="5128976"/>
            <a:ext cx="1996966" cy="400110"/>
          </a:xfrm>
          <a:prstGeom prst="rect">
            <a:avLst/>
          </a:prstGeom>
          <a:noFill/>
        </p:spPr>
        <p:txBody>
          <a:bodyPr wrap="square" rtlCol="0">
            <a:spAutoFit/>
          </a:bodyPr>
          <a:lstStyle/>
          <a:p>
            <a:pPr algn="l"/>
            <a:r>
              <a:rPr kumimoji="1" lang="en-US" altLang="zh-CN" sz="2000" dirty="0"/>
              <a:t>Han</a:t>
            </a:r>
            <a:r>
              <a:rPr kumimoji="1" lang="zh-CN" altLang="en-US" sz="2000" dirty="0"/>
              <a:t> </a:t>
            </a:r>
            <a:r>
              <a:rPr kumimoji="1" lang="en-US" altLang="zh-CN" sz="2000" dirty="0"/>
              <a:t>et</a:t>
            </a:r>
            <a:r>
              <a:rPr kumimoji="1" lang="zh-CN" altLang="en-US" sz="2000" dirty="0"/>
              <a:t> </a:t>
            </a:r>
            <a:r>
              <a:rPr kumimoji="1" lang="en-US" altLang="zh-CN" sz="2000" dirty="0"/>
              <a:t>al. (2022)</a:t>
            </a:r>
            <a:endParaRPr kumimoji="1" lang="zh-CN" altLang="en-US" sz="2000" dirty="0"/>
          </a:p>
        </p:txBody>
      </p:sp>
      <p:pic>
        <p:nvPicPr>
          <p:cNvPr id="10" name="图片 9">
            <a:extLst>
              <a:ext uri="{FF2B5EF4-FFF2-40B4-BE49-F238E27FC236}">
                <a16:creationId xmlns:a16="http://schemas.microsoft.com/office/drawing/2014/main" id="{10CFF7FD-F8BA-14AF-AC9B-C756C281CC8F}"/>
              </a:ext>
            </a:extLst>
          </p:cNvPr>
          <p:cNvPicPr>
            <a:picLocks noChangeAspect="1"/>
          </p:cNvPicPr>
          <p:nvPr/>
        </p:nvPicPr>
        <p:blipFill>
          <a:blip r:embed="rId2"/>
          <a:stretch>
            <a:fillRect/>
          </a:stretch>
        </p:blipFill>
        <p:spPr>
          <a:xfrm>
            <a:off x="2854763" y="817517"/>
            <a:ext cx="6667610" cy="4255921"/>
          </a:xfrm>
          <a:prstGeom prst="rect">
            <a:avLst/>
          </a:prstGeom>
        </p:spPr>
      </p:pic>
    </p:spTree>
    <p:extLst>
      <p:ext uri="{BB962C8B-B14F-4D97-AF65-F5344CB8AC3E}">
        <p14:creationId xmlns:p14="http://schemas.microsoft.com/office/powerpoint/2010/main" val="4088152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神经塌缩现象</a:t>
            </a:r>
          </a:p>
        </p:txBody>
      </p:sp>
      <p:pic>
        <p:nvPicPr>
          <p:cNvPr id="3" name="图片 2">
            <a:extLst>
              <a:ext uri="{FF2B5EF4-FFF2-40B4-BE49-F238E27FC236}">
                <a16:creationId xmlns:a16="http://schemas.microsoft.com/office/drawing/2014/main" id="{6E461E16-E9C5-9F7C-8044-43A0E3DC32E6}"/>
              </a:ext>
            </a:extLst>
          </p:cNvPr>
          <p:cNvPicPr>
            <a:picLocks noChangeAspect="1"/>
          </p:cNvPicPr>
          <p:nvPr/>
        </p:nvPicPr>
        <p:blipFill>
          <a:blip r:embed="rId2"/>
          <a:stretch>
            <a:fillRect/>
          </a:stretch>
        </p:blipFill>
        <p:spPr>
          <a:xfrm>
            <a:off x="1351873" y="1556829"/>
            <a:ext cx="9488254" cy="1432790"/>
          </a:xfrm>
          <a:prstGeom prst="rect">
            <a:avLst/>
          </a:prstGeom>
        </p:spPr>
      </p:pic>
      <p:pic>
        <p:nvPicPr>
          <p:cNvPr id="4" name="图片 3">
            <a:extLst>
              <a:ext uri="{FF2B5EF4-FFF2-40B4-BE49-F238E27FC236}">
                <a16:creationId xmlns:a16="http://schemas.microsoft.com/office/drawing/2014/main" id="{C3E285A9-BFE8-0991-7D2C-14A7307B6425}"/>
              </a:ext>
            </a:extLst>
          </p:cNvPr>
          <p:cNvPicPr>
            <a:picLocks noChangeAspect="1"/>
          </p:cNvPicPr>
          <p:nvPr/>
        </p:nvPicPr>
        <p:blipFill>
          <a:blip r:embed="rId3"/>
          <a:stretch>
            <a:fillRect/>
          </a:stretch>
        </p:blipFill>
        <p:spPr>
          <a:xfrm>
            <a:off x="381242" y="3784469"/>
            <a:ext cx="11576937" cy="1057694"/>
          </a:xfrm>
          <a:prstGeom prst="rect">
            <a:avLst/>
          </a:prstGeom>
        </p:spPr>
      </p:pic>
    </p:spTree>
    <p:extLst>
      <p:ext uri="{BB962C8B-B14F-4D97-AF65-F5344CB8AC3E}">
        <p14:creationId xmlns:p14="http://schemas.microsoft.com/office/powerpoint/2010/main" val="3426097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751A5-0DD4-B1AE-6849-43C0B814ADBB}"/>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E313A403-DCD9-2883-EFFE-13BE9BFD9F81}"/>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48BBD1C9-D488-FA26-1FB6-1E28FF26D0F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73C718C0-6FF1-3B58-96A4-26AF22EF901F}"/>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en-US" altLang="zh-CN"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Mode connectivity</a:t>
            </a:r>
            <a:endParaRPr kumimoji="0" lang="zh-CN" altLang="en-US" sz="2400" b="1" i="0" u="none" strike="noStrike" kern="1200" cap="none" spc="0" normalizeH="0" baseline="0" noProof="0" dirty="0">
              <a:ln>
                <a:noFill/>
              </a:ln>
              <a:solidFill>
                <a:srgbClr val="00B0F0"/>
              </a:solidFill>
              <a:effectLst/>
              <a:uLnTx/>
              <a:uFillTx/>
              <a:latin typeface="Arial" panose="020B0604020202020204" pitchFamily="34" charset="0"/>
              <a:ea typeface="微软雅黑" panose="020B0503020204020204" charset="-122"/>
              <a:cs typeface="+mj-cs"/>
            </a:endParaRPr>
          </a:p>
        </p:txBody>
      </p:sp>
    </p:spTree>
    <p:extLst>
      <p:ext uri="{BB962C8B-B14F-4D97-AF65-F5344CB8AC3E}">
        <p14:creationId xmlns:p14="http://schemas.microsoft.com/office/powerpoint/2010/main" val="2546907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 connectivity</a:t>
            </a:r>
            <a:endParaRPr lang="zh-CN" altLang="en-US" dirty="0"/>
          </a:p>
        </p:txBody>
      </p:sp>
      <p:pic>
        <p:nvPicPr>
          <p:cNvPr id="3" name="图片 2">
            <a:extLst>
              <a:ext uri="{FF2B5EF4-FFF2-40B4-BE49-F238E27FC236}">
                <a16:creationId xmlns:a16="http://schemas.microsoft.com/office/drawing/2014/main" id="{FCAF28F3-7D96-3A35-F965-B281F0E91E4D}"/>
              </a:ext>
            </a:extLst>
          </p:cNvPr>
          <p:cNvPicPr>
            <a:picLocks noChangeAspect="1"/>
          </p:cNvPicPr>
          <p:nvPr/>
        </p:nvPicPr>
        <p:blipFill>
          <a:blip r:embed="rId2"/>
          <a:stretch>
            <a:fillRect/>
          </a:stretch>
        </p:blipFill>
        <p:spPr>
          <a:xfrm>
            <a:off x="521172" y="2657102"/>
            <a:ext cx="11149656" cy="3210541"/>
          </a:xfrm>
          <a:prstGeom prst="rect">
            <a:avLst/>
          </a:prstGeom>
        </p:spPr>
      </p:pic>
      <p:sp>
        <p:nvSpPr>
          <p:cNvPr id="5" name="文本框 4">
            <a:extLst>
              <a:ext uri="{FF2B5EF4-FFF2-40B4-BE49-F238E27FC236}">
                <a16:creationId xmlns:a16="http://schemas.microsoft.com/office/drawing/2014/main" id="{30959BE8-783E-F3E2-01A3-B7925F997A12}"/>
              </a:ext>
            </a:extLst>
          </p:cNvPr>
          <p:cNvSpPr txBox="1"/>
          <p:nvPr/>
        </p:nvSpPr>
        <p:spPr>
          <a:xfrm>
            <a:off x="1278467" y="1109376"/>
            <a:ext cx="9364134" cy="1200329"/>
          </a:xfrm>
          <a:prstGeom prst="rect">
            <a:avLst/>
          </a:prstGeom>
          <a:noFill/>
        </p:spPr>
        <p:txBody>
          <a:bodyPr wrap="square" rtlCol="0">
            <a:spAutoFit/>
          </a:bodyPr>
          <a:lstStyle/>
          <a:p>
            <a:pPr marL="342900" indent="-342900" algn="l">
              <a:buFont typeface="Arial" panose="020B0604020202020204" pitchFamily="34" charset="0"/>
              <a:buChar char="•"/>
            </a:pPr>
            <a:r>
              <a:rPr kumimoji="1" lang="zh-CN" altLang="en-US" sz="2400" dirty="0">
                <a:solidFill>
                  <a:schemeClr val="tx2"/>
                </a:solidFill>
              </a:rPr>
              <a:t>不同初始化多次训练，得到不同局部极小。</a:t>
            </a:r>
            <a:endParaRPr kumimoji="1" lang="en-US" altLang="zh-CN" sz="2400" dirty="0">
              <a:solidFill>
                <a:schemeClr val="tx2"/>
              </a:solidFill>
            </a:endParaRPr>
          </a:p>
          <a:p>
            <a:pPr marL="342900" indent="-342900" algn="l">
              <a:buFont typeface="Arial" panose="020B0604020202020204" pitchFamily="34" charset="0"/>
              <a:buChar char="•"/>
            </a:pPr>
            <a:r>
              <a:rPr kumimoji="1" lang="en-US" altLang="zh-CN" sz="2400" dirty="0">
                <a:solidFill>
                  <a:schemeClr val="tx2"/>
                </a:solidFill>
              </a:rPr>
              <a:t>Mode</a:t>
            </a:r>
            <a:r>
              <a:rPr kumimoji="1" lang="zh-CN" altLang="en-US" sz="2400" dirty="0">
                <a:solidFill>
                  <a:schemeClr val="tx2"/>
                </a:solidFill>
              </a:rPr>
              <a:t> </a:t>
            </a:r>
            <a:r>
              <a:rPr kumimoji="1" lang="en-US" altLang="zh-CN" sz="2400" dirty="0">
                <a:solidFill>
                  <a:schemeClr val="tx2"/>
                </a:solidFill>
              </a:rPr>
              <a:t>connectivity</a:t>
            </a:r>
            <a:r>
              <a:rPr kumimoji="1" lang="zh-CN" altLang="en-US" sz="2400" dirty="0">
                <a:solidFill>
                  <a:schemeClr val="tx2"/>
                </a:solidFill>
              </a:rPr>
              <a:t>：不同局部极小之间存在连续路径，路径上的测试精度都很高。</a:t>
            </a:r>
          </a:p>
        </p:txBody>
      </p:sp>
    </p:spTree>
    <p:extLst>
      <p:ext uri="{BB962C8B-B14F-4D97-AF65-F5344CB8AC3E}">
        <p14:creationId xmlns:p14="http://schemas.microsoft.com/office/powerpoint/2010/main" val="2974480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026EB-5A42-93EE-7AAD-EC8637760CFB}"/>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E4BA2B8E-916A-5A5E-5D74-4E2D866218A6}"/>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1A1DF66B-72F4-8FFD-638C-FA25604576E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BB5C47A5-5DD2-FAF9-9645-14C6D1602A96}"/>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lvl="0" algn="ctr">
              <a:defRPr/>
            </a:pP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平坦解与尖锐解</a:t>
            </a:r>
          </a:p>
        </p:txBody>
      </p:sp>
    </p:spTree>
    <p:extLst>
      <p:ext uri="{BB962C8B-B14F-4D97-AF65-F5344CB8AC3E}">
        <p14:creationId xmlns:p14="http://schemas.microsoft.com/office/powerpoint/2010/main" val="2883263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Sharpness effect</a:t>
            </a:r>
            <a:endParaRPr lang="zh-CN" altLang="en-US" dirty="0"/>
          </a:p>
        </p:txBody>
      </p:sp>
      <p:pic>
        <p:nvPicPr>
          <p:cNvPr id="2" name="图片 1"/>
          <p:cNvPicPr>
            <a:picLocks noChangeAspect="1"/>
          </p:cNvPicPr>
          <p:nvPr/>
        </p:nvPicPr>
        <p:blipFill>
          <a:blip r:embed="rId2"/>
          <a:stretch>
            <a:fillRect/>
          </a:stretch>
        </p:blipFill>
        <p:spPr>
          <a:xfrm>
            <a:off x="1098550" y="1238250"/>
            <a:ext cx="9994900" cy="4381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Experiment list(</a:t>
            </a:r>
            <a:r>
              <a:rPr lang="en-US" altLang="zh-CN" dirty="0" err="1"/>
              <a:t>Keskar</a:t>
            </a:r>
            <a:r>
              <a:rPr lang="en-US" altLang="zh-CN" dirty="0"/>
              <a:t> et al.(2016))</a:t>
            </a:r>
            <a:endParaRPr lang="zh-CN" altLang="en-US" dirty="0"/>
          </a:p>
        </p:txBody>
      </p:sp>
      <p:pic>
        <p:nvPicPr>
          <p:cNvPr id="2" name="图片 1"/>
          <p:cNvPicPr>
            <a:picLocks noChangeAspect="1"/>
          </p:cNvPicPr>
          <p:nvPr/>
        </p:nvPicPr>
        <p:blipFill>
          <a:blip r:embed="rId2"/>
          <a:stretch>
            <a:fillRect/>
          </a:stretch>
        </p:blipFill>
        <p:spPr>
          <a:xfrm>
            <a:off x="80867" y="1701770"/>
            <a:ext cx="12002276" cy="34036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Experiment list(</a:t>
            </a:r>
            <a:r>
              <a:rPr lang="en-US" altLang="zh-CN" dirty="0" err="1"/>
              <a:t>Keskar</a:t>
            </a:r>
            <a:r>
              <a:rPr lang="en-US" altLang="zh-CN" dirty="0"/>
              <a:t> et al.(2016))</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41550" y="1418741"/>
            <a:ext cx="11908900" cy="3815318"/>
          </a:xfrm>
          <a:prstGeom prst="rect">
            <a:avLst/>
          </a:prstGeom>
        </p:spPr>
      </p:pic>
      <p:sp>
        <p:nvSpPr>
          <p:cNvPr id="5" name="文本框 4"/>
          <p:cNvSpPr txBox="1"/>
          <p:nvPr/>
        </p:nvSpPr>
        <p:spPr>
          <a:xfrm>
            <a:off x="381242" y="5567655"/>
            <a:ext cx="1119027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42C2D"/>
                </a:solidFill>
                <a:effectLst/>
                <a:uLnTx/>
                <a:uFillTx/>
                <a:latin typeface="Helvetica" panose="020B0604020202020204" pitchFamily="34" charset="0"/>
                <a:ea typeface="黑体" panose="02010609060101010101" charset="-122"/>
                <a:cs typeface="+mn-cs"/>
              </a:rPr>
              <a:t> For all experiments, we used 10%  of the training data as batch size for the large-batch experiments</a:t>
            </a:r>
            <a:r>
              <a:rPr kumimoji="0" lang="zh-CN" altLang="en-US" sz="1800" b="0" i="0" u="none" strike="noStrike" kern="1200" cap="none" spc="0" normalizeH="0" baseline="0" noProof="0" dirty="0">
                <a:ln>
                  <a:noFill/>
                </a:ln>
                <a:solidFill>
                  <a:srgbClr val="242C2D"/>
                </a:solidFill>
                <a:effectLst/>
                <a:uLnTx/>
                <a:uFillTx/>
                <a:latin typeface="Helvetica" panose="020B0604020202020204" pitchFamily="34" charset="0"/>
                <a:ea typeface="黑体" panose="02010609060101010101" charset="-122"/>
                <a:cs typeface="+mn-cs"/>
              </a:rPr>
              <a:t> </a:t>
            </a:r>
            <a:r>
              <a:rPr kumimoji="0" lang="en-US" altLang="zh-CN" sz="1800" b="0" i="0" u="none" strike="noStrike" kern="1200" cap="none" spc="0" normalizeH="0" baseline="0" noProof="0" dirty="0">
                <a:ln>
                  <a:noFill/>
                </a:ln>
                <a:solidFill>
                  <a:srgbClr val="242C2D"/>
                </a:solidFill>
                <a:effectLst/>
                <a:uLnTx/>
                <a:uFillTx/>
                <a:latin typeface="Helvetica" panose="020B0604020202020204" pitchFamily="34" charset="0"/>
                <a:ea typeface="黑体" panose="02010609060101010101" charset="-122"/>
                <a:cs typeface="+mn-cs"/>
              </a:rPr>
              <a:t>and 256  data points for small-batch experiments.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1d cross section</a:t>
            </a:r>
            <a:endParaRPr lang="zh-CN" altLang="en-US" dirty="0"/>
          </a:p>
        </p:txBody>
      </p:sp>
      <p:sp>
        <p:nvSpPr>
          <p:cNvPr id="5" name="内容占位符 4"/>
          <p:cNvSpPr>
            <a:spLocks noGrp="1"/>
          </p:cNvSpPr>
          <p:nvPr>
            <p:ph idx="1"/>
          </p:nvPr>
        </p:nvSpPr>
        <p:spPr/>
        <p:txBody>
          <a:bodyPr/>
          <a:lstStyle/>
          <a:p>
            <a:r>
              <a:rPr lang="en-US" altLang="zh-CN" dirty="0"/>
              <a:t>0 corresponds to the SB minimizer and 1 to the LB minimizer.</a:t>
            </a:r>
          </a:p>
          <a:p>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346338" y="1809750"/>
            <a:ext cx="8998580" cy="3238500"/>
          </a:xfrm>
          <a:prstGeom prst="rect">
            <a:avLst/>
          </a:prstGeom>
        </p:spPr>
      </p:pic>
      <p:pic>
        <p:nvPicPr>
          <p:cNvPr id="6" name="图片 5"/>
          <p:cNvPicPr>
            <a:picLocks noChangeAspect="1"/>
          </p:cNvPicPr>
          <p:nvPr/>
        </p:nvPicPr>
        <p:blipFill>
          <a:blip r:embed="rId3"/>
          <a:stretch>
            <a:fillRect/>
          </a:stretch>
        </p:blipFill>
        <p:spPr>
          <a:xfrm>
            <a:off x="1346338" y="5306980"/>
            <a:ext cx="8915400" cy="7493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E246F-828F-ACA2-0A66-EFC00350F340}"/>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4D7D8BBF-ADD8-8511-EA51-97D1CF22EFA8}"/>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792FBEBC-4ED5-AF92-1CEF-FBFA309B990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0FAEF079-7BAD-5CBF-4800-2192C2C5779F}"/>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lvl="0" algn="ctr">
              <a:defRPr/>
            </a:pP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稳定边缘 </a:t>
            </a:r>
            <a:r>
              <a:rPr kumimoji="0" lang="en-US" altLang="zh-CN"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a:t>
            </a:r>
            <a:r>
              <a:rPr kumimoji="1" lang="en-US" altLang="zh-CN" sz="4800" dirty="0"/>
              <a:t>Edge of stability</a:t>
            </a:r>
            <a:r>
              <a:rPr kumimoji="0" lang="en-US" altLang="zh-CN"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a:t>
            </a:r>
            <a:endPar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endParaRPr>
          </a:p>
        </p:txBody>
      </p:sp>
    </p:spTree>
    <p:extLst>
      <p:ext uri="{BB962C8B-B14F-4D97-AF65-F5344CB8AC3E}">
        <p14:creationId xmlns:p14="http://schemas.microsoft.com/office/powerpoint/2010/main" val="2884271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4C4697-AD71-18B3-0D66-75E4AC450248}"/>
              </a:ext>
            </a:extLst>
          </p:cNvPr>
          <p:cNvSpPr>
            <a:spLocks noGrp="1"/>
          </p:cNvSpPr>
          <p:nvPr>
            <p:ph type="title"/>
          </p:nvPr>
        </p:nvSpPr>
        <p:spPr/>
        <p:txBody>
          <a:bodyPr/>
          <a:lstStyle/>
          <a:p>
            <a:r>
              <a:rPr lang="en-US" dirty="0"/>
              <a:t>AI </a:t>
            </a:r>
            <a:r>
              <a:rPr lang="zh-CN" altLang="en-US" dirty="0"/>
              <a:t>中的幂律缩放定律</a:t>
            </a:r>
            <a:endParaRPr lang="en-US" dirty="0"/>
          </a:p>
        </p:txBody>
      </p:sp>
      <p:sp>
        <p:nvSpPr>
          <p:cNvPr id="9" name="灯片编号占位符 8">
            <a:extLst>
              <a:ext uri="{FF2B5EF4-FFF2-40B4-BE49-F238E27FC236}">
                <a16:creationId xmlns:a16="http://schemas.microsoft.com/office/drawing/2014/main" id="{71128D99-61F5-2923-C1FF-BA8C860989F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 name="内容占位符 4">
            <a:extLst>
              <a:ext uri="{FF2B5EF4-FFF2-40B4-BE49-F238E27FC236}">
                <a16:creationId xmlns:a16="http://schemas.microsoft.com/office/drawing/2014/main" id="{80BC80BE-DC4F-4EE1-7C06-748D9F359FFC}"/>
              </a:ext>
            </a:extLst>
          </p:cNvPr>
          <p:cNvSpPr txBox="1">
            <a:spLocks/>
          </p:cNvSpPr>
          <p:nvPr/>
        </p:nvSpPr>
        <p:spPr>
          <a:xfrm>
            <a:off x="381242" y="981154"/>
            <a:ext cx="11429516" cy="4998406"/>
          </a:xfrm>
          <a:prstGeom prst="rect">
            <a:avLst/>
          </a:prstGeom>
        </p:spPr>
        <p:txBody>
          <a:bodyPr/>
          <a:lstStyle>
            <a:lvl1pPr marL="381635" indent="-381635" algn="just" defTabSz="1219200" rtl="0" eaLnBrk="1" latinLnBrk="0" hangingPunct="1">
              <a:lnSpc>
                <a:spcPct val="120000"/>
              </a:lnSpc>
              <a:spcBef>
                <a:spcPts val="0"/>
              </a:spcBef>
              <a:spcAft>
                <a:spcPts val="635"/>
              </a:spcAft>
              <a:buSzPct val="80000"/>
              <a:buFontTx/>
              <a:buBlip>
                <a:blip r:embed="rId3"/>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marL="342900" marR="0" lvl="0" indent="-342900" algn="just" defTabSz="1219200" rtl="0" eaLnBrk="1" fontAlgn="auto" latinLnBrk="0" hangingPunct="1">
              <a:lnSpc>
                <a:spcPct val="150000"/>
              </a:lnSpc>
              <a:spcBef>
                <a:spcPts val="0"/>
              </a:spcBef>
              <a:spcAft>
                <a:spcPts val="635"/>
              </a:spcAft>
              <a:buClrTx/>
              <a:buSzPct val="80000"/>
              <a:buFont typeface="Wingdings" pitchFamily="2" charset="2"/>
              <a:buChar char="p"/>
              <a:tabLst/>
              <a:defRPr/>
            </a:pPr>
            <a:r>
              <a:rPr kumimoji="1"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在一定范围内，</a:t>
            </a: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其他因素不受制约的情况下，模型的：</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神经元总数</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和大模型的</a:t>
            </a:r>
            <a:r>
              <a:rPr kumimoji="0" lang="zh-CN" altLang="en-US" sz="2400" b="1" i="0" u="none" strike="noStrike" kern="1200" cap="none" spc="0" normalizeH="0" baseline="0" noProof="0" dirty="0">
                <a:ln>
                  <a:noFill/>
                </a:ln>
                <a:solidFill>
                  <a:srgbClr val="B61616"/>
                </a:solidFill>
                <a:effectLst/>
                <a:uLnTx/>
                <a:uFillTx/>
                <a:latin typeface="微软雅黑" panose="020B0503020204020204" charset="-122"/>
                <a:ea typeface="微软雅黑" panose="020B0503020204020204" charset="-122"/>
                <a:cs typeface="+mn-cs"/>
              </a:rPr>
              <a:t>测试损失</a:t>
            </a: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也会呈现出幂律关系</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（损失越小表现为效果越好）</a:t>
            </a:r>
          </a:p>
        </p:txBody>
      </p:sp>
      <p:pic>
        <p:nvPicPr>
          <p:cNvPr id="4" name="图片 3">
            <a:extLst>
              <a:ext uri="{FF2B5EF4-FFF2-40B4-BE49-F238E27FC236}">
                <a16:creationId xmlns:a16="http://schemas.microsoft.com/office/drawing/2014/main" id="{CA1D43CB-08C1-7518-944C-9DF65F669281}"/>
              </a:ext>
            </a:extLst>
          </p:cNvPr>
          <p:cNvPicPr>
            <a:picLocks/>
          </p:cNvPicPr>
          <p:nvPr/>
        </p:nvPicPr>
        <p:blipFill>
          <a:blip r:embed="rId4"/>
          <a:stretch>
            <a:fillRect/>
          </a:stretch>
        </p:blipFill>
        <p:spPr>
          <a:xfrm>
            <a:off x="4235679" y="1544765"/>
            <a:ext cx="3720642" cy="3270022"/>
          </a:xfrm>
          <a:prstGeom prst="rect">
            <a:avLst/>
          </a:prstGeom>
        </p:spPr>
      </p:pic>
      <p:pic>
        <p:nvPicPr>
          <p:cNvPr id="7" name="Picture 2" descr="人工神经网络概念及组成,人工神经网络发展史_21世纪出现的专家系统模拟人类专家的知识和经验解决特定领域的问题,实现了人工智-CSDN博客">
            <a:extLst>
              <a:ext uri="{FF2B5EF4-FFF2-40B4-BE49-F238E27FC236}">
                <a16:creationId xmlns:a16="http://schemas.microsoft.com/office/drawing/2014/main" id="{1D0A5206-E9BD-7305-1FC0-C7D3006DDD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7668" y="4277990"/>
            <a:ext cx="2661735" cy="1646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sz="3200" dirty="0"/>
              <a:t>Edge of stability</a:t>
            </a:r>
            <a:endParaRPr kumimoji="1" lang="zh-CN" altLang="en-US" sz="3200" dirty="0"/>
          </a:p>
        </p:txBody>
      </p:sp>
      <p:pic>
        <p:nvPicPr>
          <p:cNvPr id="3" name="图片 2"/>
          <p:cNvPicPr>
            <a:picLocks noChangeAspect="1"/>
          </p:cNvPicPr>
          <p:nvPr/>
        </p:nvPicPr>
        <p:blipFill>
          <a:blip r:embed="rId2"/>
          <a:stretch>
            <a:fillRect/>
          </a:stretch>
        </p:blipFill>
        <p:spPr>
          <a:xfrm>
            <a:off x="67732" y="959801"/>
            <a:ext cx="7772400" cy="3158915"/>
          </a:xfrm>
          <a:prstGeom prst="rect">
            <a:avLst/>
          </a:prstGeom>
        </p:spPr>
      </p:pic>
      <p:sp>
        <p:nvSpPr>
          <p:cNvPr id="5" name="文本框 4"/>
          <p:cNvSpPr txBox="1"/>
          <p:nvPr/>
        </p:nvSpPr>
        <p:spPr>
          <a:xfrm>
            <a:off x="364308" y="4282670"/>
            <a:ext cx="60960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https://www.enjoyalgorithms.com/blog/loss-and-cost-functions-in-machine-learning</a:t>
            </a:r>
          </a:p>
        </p:txBody>
      </p:sp>
      <mc:AlternateContent xmlns:mc="http://schemas.openxmlformats.org/markup-compatibility/2006" xmlns:a14="http://schemas.microsoft.com/office/drawing/2010/main">
        <mc:Choice Requires="a14">
          <p:sp>
            <p:nvSpPr>
              <p:cNvPr id="6" name="文本框 5"/>
              <p:cNvSpPr txBox="1"/>
              <p:nvPr/>
            </p:nvSpPr>
            <p:spPr>
              <a:xfrm>
                <a:off x="7992532" y="841908"/>
                <a:ext cx="2438401" cy="42941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f>
                        <m:f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fPr>
                        <m:num>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num>
                        <m:den>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den>
                      </m:f>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𝜆</m:t>
                      </m:r>
                      <m:sSup>
                        <m:sSup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p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p>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sup>
                      </m:sSup>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sub>
                      </m:sSub>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
                        <m:sSubPr>
                          <m:ctrlP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𝑡</m:t>
                          </m:r>
                        </m:sub>
                      </m:sSub>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m:t>
                      </m:r>
                      <m:f>
                        <m:fPr>
                          <m:ctrlP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ctrlPr>
                        </m:fPr>
                        <m:num>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𝐿</m:t>
                          </m:r>
                        </m:num>
                        <m:den>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den>
                      </m:f>
                    </m:oMath>
                  </m:oMathPara>
                </a14:m>
                <a:endParaRPr kumimoji="1" lang="en-US" altLang="zh-CN" sz="2000" b="0" i="1" u="none" strike="noStrike" kern="1200" cap="none" spc="0" normalizeH="0" baseline="0" noProof="0" dirty="0">
                  <a:ln>
                    <a:noFill/>
                  </a:ln>
                  <a:solidFill>
                    <a:srgbClr val="242C2D"/>
                  </a:solidFill>
                  <a:effectLst/>
                  <a:uLnTx/>
                  <a:uFillTx/>
                  <a:latin typeface="Cambria Math" panose="02040503050406030204" pitchFamily="18" charset="0"/>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
                        <m:sSubPr>
                          <m:ctrlP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𝑡</m:t>
                          </m:r>
                        </m:sub>
                      </m:sSub>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sSub>
                        <m:sSub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sub>
                      </m:sSub>
                    </m:oMath>
                  </m:oMathPara>
                </a14:m>
                <a:endParaRPr kumimoji="1" lang="en-US" altLang="zh-CN" sz="2000" b="0" i="1" u="none" strike="noStrike" kern="1200" cap="none" spc="0" normalizeH="0" baseline="0" noProof="0" dirty="0">
                  <a:ln>
                    <a:noFill/>
                  </a:ln>
                  <a:solidFill>
                    <a:srgbClr val="242C2D"/>
                  </a:solidFill>
                  <a:effectLst/>
                  <a:uLnTx/>
                  <a:uFillTx/>
                  <a:latin typeface="Cambria Math" panose="02040503050406030204" pitchFamily="18" charset="0"/>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d>
                        <m:d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e>
                      </m:d>
                      <m:sSub>
                        <m:sSub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sub>
                      </m:sSub>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Stable:</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sSub>
                            <m:sSub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𝑡</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sub>
                          </m:sSub>
                        </m:e>
                      </m:d>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m:t>
                      </m:r>
                      <m:d>
                        <m:dPr>
                          <m:begChr m:val="|"/>
                          <m:endChr m:val="|"/>
                          <m:ctrlP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ctrlPr>
                        </m:dPr>
                        <m:e>
                          <m:sSub>
                            <m:sSubPr>
                              <m:ctrlP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𝜃</m:t>
                              </m:r>
                            </m:e>
                            <m:sub>
                              <m:r>
                                <a:rPr kumimoji="1" lang="en-US" altLang="zh-CN" sz="2000" b="0" i="1" u="none" strike="noStrike" kern="1200" cap="none" spc="0" normalizeH="0" baseline="0" noProof="0">
                                  <a:ln>
                                    <a:noFill/>
                                  </a:ln>
                                  <a:solidFill>
                                    <a:srgbClr val="242C2D"/>
                                  </a:solidFill>
                                  <a:effectLst/>
                                  <a:uLnTx/>
                                  <a:uFillTx/>
                                  <a:latin typeface="Cambria Math" panose="02040503050406030204" pitchFamily="18" charset="0"/>
                                  <a:cs typeface="+mn-cs"/>
                                </a:rPr>
                                <m:t>𝑡</m:t>
                              </m:r>
                            </m:sub>
                          </m:sSub>
                        </m:e>
                      </m:d>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e>
                      </m:d>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&lt;1</m:t>
                      </m:r>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−1&lt;1−</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&lt;1</m:t>
                      </m:r>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𝜂𝜆</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&lt;2</m:t>
                      </m:r>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𝜂</m:t>
                      </m:r>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&lt;</m:t>
                      </m:r>
                      <m:f>
                        <m:fPr>
                          <m:ctrlP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fPr>
                        <m:num>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num>
                        <m:den>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𝜆</m:t>
                          </m:r>
                        </m:den>
                      </m:f>
                    </m:oMath>
                  </m:oMathPara>
                </a14:m>
                <a:endPar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7992532" y="841908"/>
                <a:ext cx="2438401" cy="4294189"/>
              </a:xfrm>
              <a:prstGeom prst="rect">
                <a:avLst/>
              </a:prstGeom>
              <a:blipFill rotWithShape="1">
                <a:blip r:embed="rId3"/>
                <a:stretch>
                  <a:fillRect l="-17" t="-12" r="17" b="5"/>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0" y="4559931"/>
            <a:ext cx="8619065" cy="1152332"/>
          </a:xfrm>
          <a:prstGeom prst="rect">
            <a:avLst/>
          </a:prstGeom>
        </p:spPr>
      </p:pic>
      <p:sp>
        <p:nvSpPr>
          <p:cNvPr id="8" name="文本框 7"/>
          <p:cNvSpPr txBox="1"/>
          <p:nvPr/>
        </p:nvSpPr>
        <p:spPr>
          <a:xfrm>
            <a:off x="8989392" y="5895965"/>
            <a:ext cx="32026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Wu, Ma, E, </a:t>
            </a:r>
            <a:r>
              <a:rPr kumimoji="0" lang="en-US" altLang="zh-CN" sz="2000" b="0" i="0" u="none" strike="noStrike" kern="1200" cap="none" spc="0" normalizeH="0" baseline="0" noProof="0" dirty="0" err="1">
                <a:ln>
                  <a:noFill/>
                </a:ln>
                <a:solidFill>
                  <a:srgbClr val="242C2D"/>
                </a:solidFill>
                <a:effectLst/>
                <a:uLnTx/>
                <a:uFillTx/>
                <a:latin typeface="Book Antiqua" panose="02040602050305030304"/>
                <a:ea typeface="黑体" panose="02010609060101010101" charset="-122"/>
                <a:cs typeface="+mn-cs"/>
              </a:rPr>
              <a:t>NeurIPS</a:t>
            </a:r>
            <a:r>
              <a:rPr kumimoji="0"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 2018</a:t>
            </a:r>
            <a:endParaRPr kumimoji="0" lang="zh-CN" altLang="en-US"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
        <p:nvSpPr>
          <p:cNvPr id="9" name="文本框 8"/>
          <p:cNvSpPr txBox="1"/>
          <p:nvPr/>
        </p:nvSpPr>
        <p:spPr>
          <a:xfrm>
            <a:off x="897467" y="5774267"/>
            <a:ext cx="7010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rPr>
              <a:t>Edge of stability</a:t>
            </a:r>
            <a:endParaRPr kumimoji="1" lang="zh-CN" altLang="en-US" sz="20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endParaRPr>
          </a:p>
        </p:txBody>
      </p:sp>
      <mc:AlternateContent xmlns:mc="http://schemas.openxmlformats.org/markup-compatibility/2006" xmlns:a14="http://schemas.microsoft.com/office/drawing/2010/main">
        <mc:Choice Requires="a14">
          <p:sp>
            <p:nvSpPr>
              <p:cNvPr id="10" name="文本框 9"/>
              <p:cNvSpPr txBox="1"/>
              <p:nvPr/>
            </p:nvSpPr>
            <p:spPr>
              <a:xfrm>
                <a:off x="10583333" y="1137270"/>
                <a:ext cx="1540935"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zh-CN" sz="20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𝜆</m:t>
                    </m:r>
                  </m:oMath>
                </a14:m>
                <a:r>
                  <a:rPr kumimoji="1" lang="en-US" altLang="zh-CN"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 is eigen-value of Hessian for high-dim problem</a:t>
                </a:r>
                <a:endParaRPr kumimoji="1" lang="zh-CN" altLang="en-US" sz="2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583333" y="1137270"/>
                <a:ext cx="1540935" cy="1631216"/>
              </a:xfrm>
              <a:prstGeom prst="rect">
                <a:avLst/>
              </a:prstGeom>
              <a:blipFill rotWithShape="1">
                <a:blip r:embed="rId5"/>
                <a:stretch>
                  <a:fillRect l="-27" t="-38" r="14" b="32"/>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A48C3-1FCD-D02F-30F6-19A9EF0418CB}"/>
              </a:ext>
            </a:extLst>
          </p:cNvPr>
          <p:cNvSpPr>
            <a:spLocks noGrp="1"/>
          </p:cNvSpPr>
          <p:nvPr>
            <p:ph type="title"/>
          </p:nvPr>
        </p:nvSpPr>
        <p:spPr/>
        <p:txBody>
          <a:bodyPr/>
          <a:lstStyle/>
          <a:p>
            <a:r>
              <a:rPr kumimoji="1" lang="en-US" altLang="zh-CN" sz="3200" dirty="0"/>
              <a:t>Edge of stability</a:t>
            </a:r>
            <a:endParaRPr kumimoji="1" lang="zh-CN" altLang="en-US" dirty="0"/>
          </a:p>
        </p:txBody>
      </p:sp>
      <p:pic>
        <p:nvPicPr>
          <p:cNvPr id="3" name="图片 2">
            <a:extLst>
              <a:ext uri="{FF2B5EF4-FFF2-40B4-BE49-F238E27FC236}">
                <a16:creationId xmlns:a16="http://schemas.microsoft.com/office/drawing/2014/main" id="{356716C5-1FEE-2667-4F80-35185CF2FF69}"/>
              </a:ext>
            </a:extLst>
          </p:cNvPr>
          <p:cNvPicPr>
            <a:picLocks noChangeAspect="1"/>
          </p:cNvPicPr>
          <p:nvPr/>
        </p:nvPicPr>
        <p:blipFill>
          <a:blip r:embed="rId2"/>
          <a:stretch>
            <a:fillRect/>
          </a:stretch>
        </p:blipFill>
        <p:spPr>
          <a:xfrm>
            <a:off x="1208942" y="1123351"/>
            <a:ext cx="9774115" cy="4611297"/>
          </a:xfrm>
          <a:prstGeom prst="rect">
            <a:avLst/>
          </a:prstGeom>
        </p:spPr>
      </p:pic>
    </p:spTree>
    <p:extLst>
      <p:ext uri="{BB962C8B-B14F-4D97-AF65-F5344CB8AC3E}">
        <p14:creationId xmlns:p14="http://schemas.microsoft.com/office/powerpoint/2010/main" val="2277422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DC1BD-912C-C4E8-ED35-ADECFA5075FB}"/>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5BC653D9-BFDC-D80D-38FD-00CE132A9B5D}"/>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5997CB28-1989-170A-0C46-A9E9D20278F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A75B3A88-9259-9D19-3D91-683AB04164D8}"/>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lvl="0" algn="ctr">
              <a:defRPr/>
            </a:pP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随机梯度下降噪音结构</a:t>
            </a:r>
          </a:p>
        </p:txBody>
      </p:sp>
    </p:spTree>
    <p:extLst>
      <p:ext uri="{BB962C8B-B14F-4D97-AF65-F5344CB8AC3E}">
        <p14:creationId xmlns:p14="http://schemas.microsoft.com/office/powerpoint/2010/main" val="3458540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随机梯度动力学</a:t>
            </a:r>
          </a:p>
        </p:txBody>
      </p:sp>
      <p:pic>
        <p:nvPicPr>
          <p:cNvPr id="4" name="图片 3">
            <a:extLst>
              <a:ext uri="{FF2B5EF4-FFF2-40B4-BE49-F238E27FC236}">
                <a16:creationId xmlns:a16="http://schemas.microsoft.com/office/drawing/2014/main" id="{9B8EE36C-751A-D738-7A50-81DB6B1406EC}"/>
              </a:ext>
            </a:extLst>
          </p:cNvPr>
          <p:cNvPicPr>
            <a:picLocks noChangeAspect="1"/>
          </p:cNvPicPr>
          <p:nvPr/>
        </p:nvPicPr>
        <p:blipFill>
          <a:blip r:embed="rId2"/>
          <a:stretch>
            <a:fillRect/>
          </a:stretch>
        </p:blipFill>
        <p:spPr>
          <a:xfrm>
            <a:off x="1794163" y="954022"/>
            <a:ext cx="8603672" cy="1221166"/>
          </a:xfrm>
          <a:prstGeom prst="rect">
            <a:avLst/>
          </a:prstGeom>
        </p:spPr>
      </p:pic>
      <p:pic>
        <p:nvPicPr>
          <p:cNvPr id="7" name="图片 6">
            <a:extLst>
              <a:ext uri="{FF2B5EF4-FFF2-40B4-BE49-F238E27FC236}">
                <a16:creationId xmlns:a16="http://schemas.microsoft.com/office/drawing/2014/main" id="{FD7CAA5C-4036-8FD7-77F4-9468A61EDFF3}"/>
              </a:ext>
            </a:extLst>
          </p:cNvPr>
          <p:cNvPicPr>
            <a:picLocks noChangeAspect="1"/>
          </p:cNvPicPr>
          <p:nvPr/>
        </p:nvPicPr>
        <p:blipFill>
          <a:blip r:embed="rId3"/>
          <a:stretch>
            <a:fillRect/>
          </a:stretch>
        </p:blipFill>
        <p:spPr>
          <a:xfrm>
            <a:off x="1418497" y="2258972"/>
            <a:ext cx="9073651" cy="1408952"/>
          </a:xfrm>
          <a:prstGeom prst="rect">
            <a:avLst/>
          </a:prstGeom>
        </p:spPr>
      </p:pic>
      <p:sp>
        <p:nvSpPr>
          <p:cNvPr id="8" name="文本框 7">
            <a:extLst>
              <a:ext uri="{FF2B5EF4-FFF2-40B4-BE49-F238E27FC236}">
                <a16:creationId xmlns:a16="http://schemas.microsoft.com/office/drawing/2014/main" id="{54E447C3-6882-2921-1AF2-3FB650DC09C6}"/>
              </a:ext>
            </a:extLst>
          </p:cNvPr>
          <p:cNvSpPr txBox="1"/>
          <p:nvPr/>
        </p:nvSpPr>
        <p:spPr>
          <a:xfrm>
            <a:off x="661555" y="863209"/>
            <a:ext cx="2265218" cy="400110"/>
          </a:xfrm>
          <a:prstGeom prst="rect">
            <a:avLst/>
          </a:prstGeom>
          <a:noFill/>
        </p:spPr>
        <p:txBody>
          <a:bodyPr wrap="square" rtlCol="0">
            <a:spAutoFit/>
          </a:bodyPr>
          <a:lstStyle/>
          <a:p>
            <a:pPr algn="l"/>
            <a:r>
              <a:rPr kumimoji="1" lang="zh-CN" altLang="en-US" sz="2000" dirty="0">
                <a:solidFill>
                  <a:schemeClr val="tx2"/>
                </a:solidFill>
              </a:rPr>
              <a:t>随机梯度动力学：</a:t>
            </a:r>
          </a:p>
        </p:txBody>
      </p:sp>
      <p:sp>
        <p:nvSpPr>
          <p:cNvPr id="9" name="文本框 8">
            <a:extLst>
              <a:ext uri="{FF2B5EF4-FFF2-40B4-BE49-F238E27FC236}">
                <a16:creationId xmlns:a16="http://schemas.microsoft.com/office/drawing/2014/main" id="{1FC18992-A0B5-B0EA-0589-70439EA1F29D}"/>
              </a:ext>
            </a:extLst>
          </p:cNvPr>
          <p:cNvSpPr txBox="1"/>
          <p:nvPr/>
        </p:nvSpPr>
        <p:spPr>
          <a:xfrm>
            <a:off x="615195" y="1976923"/>
            <a:ext cx="2935210" cy="400110"/>
          </a:xfrm>
          <a:prstGeom prst="rect">
            <a:avLst/>
          </a:prstGeom>
          <a:noFill/>
        </p:spPr>
        <p:txBody>
          <a:bodyPr wrap="square" rtlCol="0">
            <a:spAutoFit/>
          </a:bodyPr>
          <a:lstStyle/>
          <a:p>
            <a:pPr algn="l"/>
            <a:r>
              <a:rPr kumimoji="1" lang="zh-CN" altLang="en-US" sz="2000" dirty="0">
                <a:solidFill>
                  <a:schemeClr val="tx2"/>
                </a:solidFill>
              </a:rPr>
              <a:t>梯度</a:t>
            </a:r>
            <a:r>
              <a:rPr kumimoji="1" lang="en-US" altLang="zh-CN" sz="2000" dirty="0">
                <a:solidFill>
                  <a:schemeClr val="tx2"/>
                </a:solidFill>
              </a:rPr>
              <a:t>Langevin</a:t>
            </a:r>
            <a:r>
              <a:rPr kumimoji="1" lang="zh-CN" altLang="en-US" sz="2000" dirty="0">
                <a:solidFill>
                  <a:schemeClr val="tx2"/>
                </a:solidFill>
              </a:rPr>
              <a:t>动力学：</a:t>
            </a:r>
          </a:p>
        </p:txBody>
      </p:sp>
      <p:pic>
        <p:nvPicPr>
          <p:cNvPr id="10" name="图片 9">
            <a:extLst>
              <a:ext uri="{FF2B5EF4-FFF2-40B4-BE49-F238E27FC236}">
                <a16:creationId xmlns:a16="http://schemas.microsoft.com/office/drawing/2014/main" id="{ACE850F8-BD8D-387A-440E-196044D4F8F8}"/>
              </a:ext>
            </a:extLst>
          </p:cNvPr>
          <p:cNvPicPr>
            <a:picLocks noChangeAspect="1"/>
          </p:cNvPicPr>
          <p:nvPr/>
        </p:nvPicPr>
        <p:blipFill>
          <a:blip r:embed="rId4"/>
          <a:stretch>
            <a:fillRect/>
          </a:stretch>
        </p:blipFill>
        <p:spPr>
          <a:xfrm>
            <a:off x="1239811" y="3767153"/>
            <a:ext cx="9510251" cy="2293017"/>
          </a:xfrm>
          <a:prstGeom prst="rect">
            <a:avLst/>
          </a:prstGeom>
        </p:spPr>
      </p:pic>
    </p:spTree>
    <p:extLst>
      <p:ext uri="{BB962C8B-B14F-4D97-AF65-F5344CB8AC3E}">
        <p14:creationId xmlns:p14="http://schemas.microsoft.com/office/powerpoint/2010/main" val="1782010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48F8C-F51D-899E-DEE6-E2B990B0EABE}"/>
              </a:ext>
            </a:extLst>
          </p:cNvPr>
          <p:cNvSpPr>
            <a:spLocks noGrp="1"/>
          </p:cNvSpPr>
          <p:nvPr>
            <p:ph type="title"/>
          </p:nvPr>
        </p:nvSpPr>
        <p:spPr/>
        <p:txBody>
          <a:bodyPr/>
          <a:lstStyle/>
          <a:p>
            <a:r>
              <a:rPr lang="zh-CN" altLang="en-US" dirty="0"/>
              <a:t>随机梯度动力学</a:t>
            </a:r>
            <a:endParaRPr kumimoji="1" lang="zh-CN" altLang="en-US" dirty="0"/>
          </a:p>
        </p:txBody>
      </p:sp>
      <p:pic>
        <p:nvPicPr>
          <p:cNvPr id="4" name="内容占位符 3">
            <a:extLst>
              <a:ext uri="{FF2B5EF4-FFF2-40B4-BE49-F238E27FC236}">
                <a16:creationId xmlns:a16="http://schemas.microsoft.com/office/drawing/2014/main" id="{F854CFED-3F71-D995-D5FB-4F86DD0900B9}"/>
              </a:ext>
            </a:extLst>
          </p:cNvPr>
          <p:cNvPicPr>
            <a:picLocks noGrp="1" noChangeAspect="1"/>
          </p:cNvPicPr>
          <p:nvPr>
            <p:ph idx="1"/>
          </p:nvPr>
        </p:nvPicPr>
        <p:blipFill rotWithShape="1">
          <a:blip r:embed="rId2"/>
          <a:srcRect b="10030"/>
          <a:stretch/>
        </p:blipFill>
        <p:spPr>
          <a:xfrm>
            <a:off x="380758" y="761979"/>
            <a:ext cx="11430000" cy="4196883"/>
          </a:xfrm>
          <a:prstGeom prst="rect">
            <a:avLst/>
          </a:prstGeom>
        </p:spPr>
      </p:pic>
      <p:sp>
        <p:nvSpPr>
          <p:cNvPr id="5" name="文本框 4">
            <a:extLst>
              <a:ext uri="{FF2B5EF4-FFF2-40B4-BE49-F238E27FC236}">
                <a16:creationId xmlns:a16="http://schemas.microsoft.com/office/drawing/2014/main" id="{AEE97521-4790-AB92-8944-3A0D05B9D429}"/>
              </a:ext>
            </a:extLst>
          </p:cNvPr>
          <p:cNvSpPr txBox="1"/>
          <p:nvPr/>
        </p:nvSpPr>
        <p:spPr>
          <a:xfrm>
            <a:off x="7983416" y="5087815"/>
            <a:ext cx="3411415" cy="830997"/>
          </a:xfrm>
          <a:prstGeom prst="rect">
            <a:avLst/>
          </a:prstGeom>
          <a:noFill/>
        </p:spPr>
        <p:txBody>
          <a:bodyPr wrap="square" rtlCol="0">
            <a:spAutoFit/>
          </a:bodyPr>
          <a:lstStyle/>
          <a:p>
            <a:pPr algn="l"/>
            <a:r>
              <a:rPr kumimoji="1" lang="zh-CN" altLang="en-US" sz="2400" dirty="0"/>
              <a:t>随机梯度下降的特殊噪声结构对泛化有影响！</a:t>
            </a:r>
          </a:p>
        </p:txBody>
      </p:sp>
    </p:spTree>
    <p:extLst>
      <p:ext uri="{BB962C8B-B14F-4D97-AF65-F5344CB8AC3E}">
        <p14:creationId xmlns:p14="http://schemas.microsoft.com/office/powerpoint/2010/main" val="2463844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A0104-7688-D4BB-7069-8E1A0F8A748D}"/>
              </a:ext>
            </a:extLst>
          </p:cNvPr>
          <p:cNvSpPr>
            <a:spLocks noGrp="1"/>
          </p:cNvSpPr>
          <p:nvPr>
            <p:ph type="title"/>
          </p:nvPr>
        </p:nvSpPr>
        <p:spPr/>
        <p:txBody>
          <a:bodyPr/>
          <a:lstStyle/>
          <a:p>
            <a:r>
              <a:rPr kumimoji="1" lang="zh-CN" altLang="en-US" dirty="0"/>
              <a:t>随机梯度噪音与平坦度的关系（</a:t>
            </a:r>
            <a:r>
              <a:rPr kumimoji="1" lang="en" altLang="zh-CN" dirty="0"/>
              <a:t> Feng &amp; Tu (2021</a:t>
            </a:r>
            <a:r>
              <a:rPr kumimoji="1" lang="en-US" altLang="zh-CN" dirty="0"/>
              <a:t>)</a:t>
            </a:r>
            <a:r>
              <a:rPr kumimoji="1" lang="zh-CN" altLang="en-US" dirty="0"/>
              <a:t>）</a:t>
            </a:r>
          </a:p>
        </p:txBody>
      </p:sp>
      <p:pic>
        <p:nvPicPr>
          <p:cNvPr id="5" name="内容占位符 4">
            <a:extLst>
              <a:ext uri="{FF2B5EF4-FFF2-40B4-BE49-F238E27FC236}">
                <a16:creationId xmlns:a16="http://schemas.microsoft.com/office/drawing/2014/main" id="{7BDEDBAC-1E85-24F2-A6AE-0BFD94F07FAB}"/>
              </a:ext>
            </a:extLst>
          </p:cNvPr>
          <p:cNvPicPr>
            <a:picLocks noGrp="1" noChangeAspect="1"/>
          </p:cNvPicPr>
          <p:nvPr>
            <p:ph idx="1"/>
          </p:nvPr>
        </p:nvPicPr>
        <p:blipFill>
          <a:blip r:embed="rId2"/>
          <a:stretch>
            <a:fillRect/>
          </a:stretch>
        </p:blipFill>
        <p:spPr>
          <a:xfrm>
            <a:off x="5049346" y="922460"/>
            <a:ext cx="5938475" cy="5334000"/>
          </a:xfrm>
          <a:prstGeom prst="rect">
            <a:avLst/>
          </a:prstGeom>
        </p:spPr>
      </p:pic>
      <p:pic>
        <p:nvPicPr>
          <p:cNvPr id="6" name="内容占位符 3">
            <a:extLst>
              <a:ext uri="{FF2B5EF4-FFF2-40B4-BE49-F238E27FC236}">
                <a16:creationId xmlns:a16="http://schemas.microsoft.com/office/drawing/2014/main" id="{D609DC51-A9CB-60E9-7589-C6F07AFB5DB6}"/>
              </a:ext>
            </a:extLst>
          </p:cNvPr>
          <p:cNvPicPr>
            <a:picLocks noChangeAspect="1"/>
          </p:cNvPicPr>
          <p:nvPr/>
        </p:nvPicPr>
        <p:blipFill>
          <a:blip r:embed="rId3"/>
          <a:stretch>
            <a:fillRect/>
          </a:stretch>
        </p:blipFill>
        <p:spPr>
          <a:xfrm>
            <a:off x="376177" y="881977"/>
            <a:ext cx="4165600" cy="800100"/>
          </a:xfrm>
          <a:prstGeom prst="rect">
            <a:avLst/>
          </a:prstGeom>
        </p:spPr>
      </p:pic>
      <p:pic>
        <p:nvPicPr>
          <p:cNvPr id="7" name="图片 6">
            <a:extLst>
              <a:ext uri="{FF2B5EF4-FFF2-40B4-BE49-F238E27FC236}">
                <a16:creationId xmlns:a16="http://schemas.microsoft.com/office/drawing/2014/main" id="{401D4734-C53E-8798-2F5B-708E3AA19FC8}"/>
              </a:ext>
            </a:extLst>
          </p:cNvPr>
          <p:cNvPicPr>
            <a:picLocks noChangeAspect="1"/>
          </p:cNvPicPr>
          <p:nvPr/>
        </p:nvPicPr>
        <p:blipFill rotWithShape="1">
          <a:blip r:embed="rId4"/>
          <a:srcRect l="11481" t="29737" b="17083"/>
          <a:stretch/>
        </p:blipFill>
        <p:spPr>
          <a:xfrm>
            <a:off x="1329166" y="1685718"/>
            <a:ext cx="2259623" cy="513291"/>
          </a:xfrm>
          <a:prstGeom prst="rect">
            <a:avLst/>
          </a:prstGeom>
        </p:spPr>
      </p:pic>
      <p:pic>
        <p:nvPicPr>
          <p:cNvPr id="9" name="图片 8">
            <a:extLst>
              <a:ext uri="{FF2B5EF4-FFF2-40B4-BE49-F238E27FC236}">
                <a16:creationId xmlns:a16="http://schemas.microsoft.com/office/drawing/2014/main" id="{96844A08-D07F-FB3D-B6D6-5F2019A3A1D5}"/>
              </a:ext>
            </a:extLst>
          </p:cNvPr>
          <p:cNvPicPr>
            <a:picLocks noChangeAspect="1"/>
          </p:cNvPicPr>
          <p:nvPr/>
        </p:nvPicPr>
        <p:blipFill>
          <a:blip r:embed="rId5"/>
          <a:stretch>
            <a:fillRect/>
          </a:stretch>
        </p:blipFill>
        <p:spPr>
          <a:xfrm>
            <a:off x="170298" y="5383457"/>
            <a:ext cx="5925702" cy="368056"/>
          </a:xfrm>
          <a:prstGeom prst="rect">
            <a:avLst/>
          </a:prstGeom>
        </p:spPr>
      </p:pic>
      <p:pic>
        <p:nvPicPr>
          <p:cNvPr id="10" name="图片 9">
            <a:extLst>
              <a:ext uri="{FF2B5EF4-FFF2-40B4-BE49-F238E27FC236}">
                <a16:creationId xmlns:a16="http://schemas.microsoft.com/office/drawing/2014/main" id="{87290AD0-0966-4911-39BD-36E9B3E2A99C}"/>
              </a:ext>
            </a:extLst>
          </p:cNvPr>
          <p:cNvPicPr>
            <a:picLocks noChangeAspect="1"/>
          </p:cNvPicPr>
          <p:nvPr/>
        </p:nvPicPr>
        <p:blipFill>
          <a:blip r:embed="rId6"/>
          <a:stretch>
            <a:fillRect/>
          </a:stretch>
        </p:blipFill>
        <p:spPr>
          <a:xfrm>
            <a:off x="683718" y="2463038"/>
            <a:ext cx="3732886" cy="758554"/>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045091-5140-6A22-C9B0-03BF829FA831}"/>
                  </a:ext>
                </a:extLst>
              </p:cNvPr>
              <p:cNvSpPr txBox="1"/>
              <p:nvPr/>
            </p:nvSpPr>
            <p:spPr>
              <a:xfrm>
                <a:off x="629963" y="3347262"/>
                <a:ext cx="4165599" cy="1139030"/>
              </a:xfrm>
              <a:prstGeom prst="rect">
                <a:avLst/>
              </a:prstGeom>
              <a:noFill/>
            </p:spPr>
            <p:txBody>
              <a:bodyPr wrap="square" rtlCol="0">
                <a:spAutoFit/>
              </a:bodyPr>
              <a:lstStyle/>
              <a:p>
                <a:pPr algn="l">
                  <a:lnSpc>
                    <a:spcPct val="150000"/>
                  </a:lnSpc>
                </a:pPr>
                <a:r>
                  <a:rPr kumimoji="1" lang="en-US" altLang="zh-CN" sz="2400" dirty="0">
                    <a:solidFill>
                      <a:schemeClr val="tx2"/>
                    </a:solidFill>
                  </a:rPr>
                  <a:t>e</a:t>
                </a:r>
                <a:r>
                  <a:rPr kumimoji="1" lang="zh-CN" altLang="en-US" sz="2400" dirty="0">
                    <a:solidFill>
                      <a:schemeClr val="tx2"/>
                    </a:solidFill>
                  </a:rPr>
                  <a:t>为自然对数，</a:t>
                </a:r>
                <a14:m>
                  <m:oMath xmlns:m="http://schemas.openxmlformats.org/officeDocument/2006/math">
                    <m:sSub>
                      <m:sSubPr>
                        <m:ctrlPr>
                          <a:rPr kumimoji="1" lang="en-US" altLang="zh-CN" sz="2400" b="0" i="1" smtClean="0">
                            <a:solidFill>
                              <a:schemeClr val="tx2"/>
                            </a:solidFill>
                            <a:latin typeface="Cambria Math" panose="02040503050406030204" pitchFamily="18" charset="0"/>
                          </a:rPr>
                        </m:ctrlPr>
                      </m:sSubPr>
                      <m:e>
                        <m:r>
                          <a:rPr kumimoji="1" lang="en-US" altLang="zh-CN" sz="2400" b="0" i="1" smtClean="0">
                            <a:solidFill>
                              <a:schemeClr val="tx2"/>
                            </a:solidFill>
                            <a:latin typeface="Cambria Math" panose="02040503050406030204" pitchFamily="18" charset="0"/>
                          </a:rPr>
                          <m:t>𝐿</m:t>
                        </m:r>
                      </m:e>
                      <m:sub>
                        <m:r>
                          <a:rPr kumimoji="1" lang="en-US" altLang="zh-CN" sz="2400" b="0" i="1" smtClean="0">
                            <a:solidFill>
                              <a:schemeClr val="tx2"/>
                            </a:solidFill>
                            <a:latin typeface="Cambria Math" panose="02040503050406030204" pitchFamily="18" charset="0"/>
                          </a:rPr>
                          <m:t>0</m:t>
                        </m:r>
                      </m:sub>
                    </m:sSub>
                    <m:r>
                      <a:rPr kumimoji="1" lang="en-US" altLang="zh-CN" sz="2400" b="0" i="1" smtClean="0">
                        <a:solidFill>
                          <a:schemeClr val="tx2"/>
                        </a:solidFill>
                        <a:latin typeface="Cambria Math" panose="02040503050406030204" pitchFamily="18" charset="0"/>
                      </a:rPr>
                      <m:t>=</m:t>
                    </m:r>
                    <m:r>
                      <a:rPr kumimoji="1" lang="en-US" altLang="zh-CN" sz="2400" b="0" i="1" smtClean="0">
                        <a:solidFill>
                          <a:schemeClr val="tx2"/>
                        </a:solidFill>
                        <a:latin typeface="Cambria Math" panose="02040503050406030204" pitchFamily="18" charset="0"/>
                      </a:rPr>
                      <m:t>𝐿</m:t>
                    </m:r>
                    <m:r>
                      <a:rPr kumimoji="1" lang="en-US" altLang="zh-CN" sz="2400" b="0" i="1" smtClean="0">
                        <a:solidFill>
                          <a:schemeClr val="tx2"/>
                        </a:solidFill>
                        <a:latin typeface="Cambria Math" panose="02040503050406030204" pitchFamily="18" charset="0"/>
                      </a:rPr>
                      <m:t>(</m:t>
                    </m:r>
                    <m:sSub>
                      <m:sSubPr>
                        <m:ctrlPr>
                          <a:rPr kumimoji="1" lang="en-US" altLang="zh-CN" sz="2400" b="0" i="1" smtClean="0">
                            <a:solidFill>
                              <a:schemeClr val="tx2"/>
                            </a:solidFill>
                            <a:latin typeface="Cambria Math" panose="02040503050406030204" pitchFamily="18" charset="0"/>
                          </a:rPr>
                        </m:ctrlPr>
                      </m:sSubPr>
                      <m:e>
                        <m:r>
                          <a:rPr kumimoji="1" lang="en-US" altLang="zh-CN" sz="2400" b="0" i="1" smtClean="0">
                            <a:solidFill>
                              <a:schemeClr val="tx2"/>
                            </a:solidFill>
                            <a:latin typeface="Cambria Math" panose="02040503050406030204" pitchFamily="18" charset="0"/>
                          </a:rPr>
                          <m:t>𝜃</m:t>
                        </m:r>
                      </m:e>
                      <m:sub>
                        <m:r>
                          <a:rPr kumimoji="1" lang="en-US" altLang="zh-CN" sz="2400" b="0" i="1" smtClean="0">
                            <a:solidFill>
                              <a:schemeClr val="tx2"/>
                            </a:solidFill>
                            <a:latin typeface="Cambria Math" panose="02040503050406030204" pitchFamily="18" charset="0"/>
                          </a:rPr>
                          <m:t>𝑡</m:t>
                        </m:r>
                      </m:sub>
                    </m:sSub>
                    <m:r>
                      <a:rPr kumimoji="1" lang="en-US" altLang="zh-CN" sz="2400" b="0" i="1" smtClean="0">
                        <a:solidFill>
                          <a:schemeClr val="tx2"/>
                        </a:solidFill>
                        <a:latin typeface="Cambria Math" panose="02040503050406030204" pitchFamily="18" charset="0"/>
                      </a:rPr>
                      <m:t>)</m:t>
                    </m:r>
                  </m:oMath>
                </a14:m>
                <a:endParaRPr kumimoji="1" lang="en-US" altLang="zh-CN" sz="2400" dirty="0">
                  <a:solidFill>
                    <a:schemeClr val="tx2"/>
                  </a:solidFill>
                </a:endParaRPr>
              </a:p>
              <a:p>
                <a:pPr>
                  <a:lnSpc>
                    <a:spcPct val="150000"/>
                  </a:lnSpc>
                </a:pPr>
                <a14:m>
                  <m:oMath xmlns:m="http://schemas.openxmlformats.org/officeDocument/2006/math">
                    <m:sSub>
                      <m:sSubPr>
                        <m:ctrlPr>
                          <a:rPr kumimoji="1" lang="en-US" altLang="zh-CN" sz="2400" i="1">
                            <a:solidFill>
                              <a:schemeClr val="tx2"/>
                            </a:solidFill>
                            <a:latin typeface="Cambria Math" panose="02040503050406030204" pitchFamily="18" charset="0"/>
                          </a:rPr>
                        </m:ctrlPr>
                      </m:sSubPr>
                      <m:e>
                        <m:r>
                          <a:rPr kumimoji="1" lang="en-US" altLang="zh-CN" sz="2400" i="1">
                            <a:solidFill>
                              <a:schemeClr val="tx2"/>
                            </a:solidFill>
                            <a:latin typeface="Cambria Math" panose="02040503050406030204" pitchFamily="18" charset="0"/>
                          </a:rPr>
                          <m:t>𝐹</m:t>
                        </m:r>
                      </m:e>
                      <m:sub>
                        <m:r>
                          <a:rPr kumimoji="1" lang="en-US" altLang="zh-CN" sz="2400" i="1">
                            <a:solidFill>
                              <a:schemeClr val="tx2"/>
                            </a:solidFill>
                            <a:latin typeface="Cambria Math" panose="02040503050406030204" pitchFamily="18" charset="0"/>
                          </a:rPr>
                          <m:t>𝑖</m:t>
                        </m:r>
                      </m:sub>
                    </m:sSub>
                    <m:r>
                      <a:rPr kumimoji="1" lang="en-US" altLang="zh-CN" sz="2400" i="1">
                        <a:solidFill>
                          <a:schemeClr val="tx2"/>
                        </a:solidFill>
                        <a:latin typeface="Cambria Math" panose="02040503050406030204" pitchFamily="18" charset="0"/>
                      </a:rPr>
                      <m:t> </m:t>
                    </m:r>
                  </m:oMath>
                </a14:m>
                <a:r>
                  <a:rPr kumimoji="1" lang="zh-CN" altLang="en-US" sz="2400" dirty="0">
                    <a:solidFill>
                      <a:schemeClr val="tx2"/>
                    </a:solidFill>
                  </a:rPr>
                  <a:t>越大，在</a:t>
                </a:r>
                <a14:m>
                  <m:oMath xmlns:m="http://schemas.openxmlformats.org/officeDocument/2006/math">
                    <m:sSub>
                      <m:sSubPr>
                        <m:ctrlPr>
                          <a:rPr kumimoji="1" lang="en-US" altLang="zh-CN" sz="2400" i="1">
                            <a:solidFill>
                              <a:schemeClr val="tx2"/>
                            </a:solidFill>
                            <a:latin typeface="Cambria Math" panose="02040503050406030204" pitchFamily="18" charset="0"/>
                          </a:rPr>
                        </m:ctrlPr>
                      </m:sSubPr>
                      <m:e>
                        <m:r>
                          <a:rPr kumimoji="1" lang="en-US" altLang="zh-CN" sz="2400" i="1">
                            <a:solidFill>
                              <a:schemeClr val="tx2"/>
                            </a:solidFill>
                            <a:latin typeface="Cambria Math" panose="02040503050406030204" pitchFamily="18" charset="0"/>
                          </a:rPr>
                          <m:t>𝑝</m:t>
                        </m:r>
                      </m:e>
                      <m:sub>
                        <m:r>
                          <a:rPr kumimoji="1" lang="en-US" altLang="zh-CN" sz="2400" i="1">
                            <a:solidFill>
                              <a:schemeClr val="tx2"/>
                            </a:solidFill>
                            <a:latin typeface="Cambria Math" panose="02040503050406030204" pitchFamily="18" charset="0"/>
                          </a:rPr>
                          <m:t>𝑖</m:t>
                        </m:r>
                      </m:sub>
                    </m:sSub>
                    <m:r>
                      <a:rPr kumimoji="1" lang="zh-CN" altLang="en-US" sz="2400" i="1">
                        <a:solidFill>
                          <a:schemeClr val="tx2"/>
                        </a:solidFill>
                        <a:latin typeface="Cambria Math" panose="02040503050406030204" pitchFamily="18" charset="0"/>
                      </a:rPr>
                      <m:t>方向上</m:t>
                    </m:r>
                  </m:oMath>
                </a14:m>
                <a:r>
                  <a:rPr kumimoji="1" lang="zh-CN" altLang="en-US" sz="2400" dirty="0">
                    <a:solidFill>
                      <a:schemeClr val="tx2"/>
                    </a:solidFill>
                  </a:rPr>
                  <a:t>越平坦</a:t>
                </a:r>
              </a:p>
            </p:txBody>
          </p:sp>
        </mc:Choice>
        <mc:Fallback xmlns="">
          <p:sp>
            <p:nvSpPr>
              <p:cNvPr id="11" name="文本框 10">
                <a:extLst>
                  <a:ext uri="{FF2B5EF4-FFF2-40B4-BE49-F238E27FC236}">
                    <a16:creationId xmlns:a16="http://schemas.microsoft.com/office/drawing/2014/main" id="{05045091-5140-6A22-C9B0-03BF829FA831}"/>
                  </a:ext>
                </a:extLst>
              </p:cNvPr>
              <p:cNvSpPr txBox="1">
                <a:spLocks noRot="1" noChangeAspect="1" noMove="1" noResize="1" noEditPoints="1" noAdjustHandles="1" noChangeArrowheads="1" noChangeShapeType="1" noTextEdit="1"/>
              </p:cNvSpPr>
              <p:nvPr/>
            </p:nvSpPr>
            <p:spPr>
              <a:xfrm>
                <a:off x="629963" y="3347262"/>
                <a:ext cx="4165599" cy="1139030"/>
              </a:xfrm>
              <a:prstGeom prst="rect">
                <a:avLst/>
              </a:prstGeom>
              <a:blipFill>
                <a:blip r:embed="rId7"/>
                <a:stretch>
                  <a:fillRect l="-2128" b="-87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9862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AA975-9E48-CF05-53A1-8C011333A65D}"/>
              </a:ext>
            </a:extLst>
          </p:cNvPr>
          <p:cNvSpPr>
            <a:spLocks noGrp="1"/>
          </p:cNvSpPr>
          <p:nvPr>
            <p:ph type="title"/>
          </p:nvPr>
        </p:nvSpPr>
        <p:spPr/>
        <p:txBody>
          <a:bodyPr/>
          <a:lstStyle/>
          <a:p>
            <a:r>
              <a:rPr kumimoji="1" lang="zh-CN" altLang="en-US" dirty="0"/>
              <a:t>随机梯度下降的理论正则化分析</a:t>
            </a:r>
            <a:r>
              <a:rPr kumimoji="1" lang="en-US" altLang="zh-CN" dirty="0"/>
              <a:t>(Smith et al. (2020))</a:t>
            </a:r>
            <a:endParaRPr kumimoji="1" lang="zh-CN" altLang="en-US" dirty="0"/>
          </a:p>
        </p:txBody>
      </p:sp>
      <p:pic>
        <p:nvPicPr>
          <p:cNvPr id="4" name="内容占位符 3">
            <a:extLst>
              <a:ext uri="{FF2B5EF4-FFF2-40B4-BE49-F238E27FC236}">
                <a16:creationId xmlns:a16="http://schemas.microsoft.com/office/drawing/2014/main" id="{BEFC3C71-37D8-8B6B-F59A-D9F9380292B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301610" y="1973627"/>
            <a:ext cx="11595476" cy="3087107"/>
          </a:xfrm>
          <a:prstGeom prst="rect">
            <a:avLst/>
          </a:prstGeom>
        </p:spPr>
      </p:pic>
    </p:spTree>
    <p:extLst>
      <p:ext uri="{BB962C8B-B14F-4D97-AF65-F5344CB8AC3E}">
        <p14:creationId xmlns:p14="http://schemas.microsoft.com/office/powerpoint/2010/main" val="665556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4262E-A7FF-25D2-2446-BE97ED40EEFD}"/>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271E05ED-9DC7-21F3-85F3-8B333DA6E9A7}"/>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9333CFFA-92D3-EA84-8CA1-CAAD3BD20EE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618C23CB-1911-502B-628B-B7D1D07621A1}"/>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lvl="0" algn="ctr">
              <a:defRPr/>
            </a:pP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频率原则</a:t>
            </a:r>
          </a:p>
        </p:txBody>
      </p:sp>
    </p:spTree>
    <p:extLst>
      <p:ext uri="{BB962C8B-B14F-4D97-AF65-F5344CB8AC3E}">
        <p14:creationId xmlns:p14="http://schemas.microsoft.com/office/powerpoint/2010/main" val="1944293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3200" dirty="0"/>
              <a:t>Training process of 1d example in spatial domain</a:t>
            </a:r>
            <a:endParaRPr lang="zh-CN" altLang="en-US" dirty="0"/>
          </a:p>
        </p:txBody>
      </p:sp>
      <p:sp>
        <p:nvSpPr>
          <p:cNvPr id="4" name="文本框 3"/>
          <p:cNvSpPr txBox="1"/>
          <p:nvPr/>
        </p:nvSpPr>
        <p:spPr>
          <a:xfrm>
            <a:off x="0" y="1996954"/>
            <a:ext cx="3426685"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Red: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Blue: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DNN fitting</a:t>
            </a:r>
          </a:p>
        </p:txBody>
      </p:sp>
      <p:pic>
        <p:nvPicPr>
          <p:cNvPr id="7" name="animationx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1496" y="933964"/>
            <a:ext cx="7888660" cy="5256571"/>
          </a:xfrm>
          <a:prstGeom prst="rect">
            <a:avLst/>
          </a:prstGeom>
        </p:spPr>
      </p:pic>
      <p:sp>
        <p:nvSpPr>
          <p:cNvPr id="8" name="文本框 7"/>
          <p:cNvSpPr txBox="1"/>
          <p:nvPr/>
        </p:nvSpPr>
        <p:spPr>
          <a:xfrm>
            <a:off x="4639377" y="934277"/>
            <a:ext cx="41773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rPr>
              <a:t>From landscape to detail</a:t>
            </a:r>
            <a:endParaRPr kumimoji="0" lang="zh-CN" altLang="en-US" sz="2400" b="0" i="0" u="none" strike="noStrike" kern="1200" cap="none" spc="0" normalizeH="0" baseline="0" noProof="0" dirty="0">
              <a:ln>
                <a:noFill/>
              </a:ln>
              <a:solidFill>
                <a:srgbClr val="B61616"/>
              </a:solidFill>
              <a:effectLst/>
              <a:uLnTx/>
              <a:uFillTx/>
              <a:latin typeface="Book Antiqua" panose="02040602050305030304"/>
              <a:ea typeface="黑体" panose="02010609060101010101" charset="-122"/>
              <a:cs typeface="+mn-cs"/>
            </a:endParaRPr>
          </a:p>
        </p:txBody>
      </p:sp>
      <p:sp>
        <p:nvSpPr>
          <p:cNvPr id="10" name="文本框 9"/>
          <p:cNvSpPr txBox="1"/>
          <p:nvPr/>
        </p:nvSpPr>
        <p:spPr>
          <a:xfrm>
            <a:off x="0" y="6362520"/>
            <a:ext cx="9550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[1] </a:t>
            </a:r>
            <a:r>
              <a:rPr kumimoji="0" lang="zh-CN" altLang="en-US" sz="1800" b="1"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Xu*,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Zhang, Xiao, 1807.01251, ICONIP</a:t>
            </a:r>
            <a:r>
              <a:rPr kumimoji="0" lang="en-US" altLang="zh-CN"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[2] </a:t>
            </a:r>
            <a:r>
              <a:rPr kumimoji="0" lang="zh-CN" altLang="en-US" sz="1800" b="1"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Xu*,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Zhang, Luo, Xiao, Ma, 1901.06523, CiCP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40508" y="1115775"/>
            <a:ext cx="6943021" cy="4626450"/>
          </a:xfrm>
          <a:prstGeom prst="rect">
            <a:avLst/>
          </a:prstGeom>
        </p:spPr>
      </p:pic>
      <p:sp>
        <p:nvSpPr>
          <p:cNvPr id="2" name="标题 1"/>
          <p:cNvSpPr>
            <a:spLocks noGrp="1"/>
          </p:cNvSpPr>
          <p:nvPr>
            <p:ph type="title"/>
          </p:nvPr>
        </p:nvSpPr>
        <p:spPr/>
        <p:txBody>
          <a:bodyPr/>
          <a:lstStyle/>
          <a:p>
            <a:r>
              <a:rPr lang="en-US" sz="3200" dirty="0"/>
              <a:t>Training process of 1d example in Fourier domain</a:t>
            </a:r>
            <a:endParaRPr lang="zh-CN" altLang="en-US" dirty="0"/>
          </a:p>
        </p:txBody>
      </p:sp>
      <p:sp>
        <p:nvSpPr>
          <p:cNvPr id="4" name="文本框 3"/>
          <p:cNvSpPr txBox="1"/>
          <p:nvPr/>
        </p:nvSpPr>
        <p:spPr>
          <a:xfrm>
            <a:off x="0" y="1996954"/>
            <a:ext cx="3426685"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Red: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Blue: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DNN fitting</a:t>
            </a:r>
          </a:p>
        </p:txBody>
      </p:sp>
      <p:sp>
        <p:nvSpPr>
          <p:cNvPr id="6" name="文本框 5"/>
          <p:cNvSpPr txBox="1"/>
          <p:nvPr/>
        </p:nvSpPr>
        <p:spPr>
          <a:xfrm>
            <a:off x="6015700" y="5665223"/>
            <a:ext cx="2454532"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Frequency</a:t>
            </a:r>
          </a:p>
        </p:txBody>
      </p:sp>
      <p:sp>
        <p:nvSpPr>
          <p:cNvPr id="8" name="文本框 7"/>
          <p:cNvSpPr txBox="1"/>
          <p:nvPr/>
        </p:nvSpPr>
        <p:spPr>
          <a:xfrm rot="16200000">
            <a:off x="2212812" y="3081218"/>
            <a:ext cx="1815881"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Amplitude</a:t>
            </a:r>
          </a:p>
        </p:txBody>
      </p:sp>
      <p:sp>
        <p:nvSpPr>
          <p:cNvPr id="3" name="文本框 2"/>
          <p:cNvSpPr txBox="1"/>
          <p:nvPr/>
        </p:nvSpPr>
        <p:spPr>
          <a:xfrm>
            <a:off x="1674796" y="934277"/>
            <a:ext cx="85857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Frequency principle: From low frequency to high frequency</a:t>
            </a:r>
            <a:endParaRPr kumimoji="0" lang="zh-CN" altLang="en-US" sz="2400" b="1"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
        <p:nvSpPr>
          <p:cNvPr id="9" name="文本框 8"/>
          <p:cNvSpPr txBox="1"/>
          <p:nvPr/>
        </p:nvSpPr>
        <p:spPr>
          <a:xfrm>
            <a:off x="0" y="6362520"/>
            <a:ext cx="9550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[1] </a:t>
            </a:r>
            <a:r>
              <a:rPr kumimoji="0" lang="zh-CN" altLang="en-US" sz="1800" b="1"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Xu*,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Zhang, Xiao, 1807.01251, ICONIP</a:t>
            </a:r>
            <a:r>
              <a:rPr kumimoji="0" lang="en-US" altLang="zh-CN"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[2] </a:t>
            </a:r>
            <a:r>
              <a:rPr kumimoji="0" lang="zh-CN" altLang="en-US" sz="1800" b="1"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Xu*,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Zhang, Luo, Xiao, Ma, 1901.06523, CiCP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EF48C-055C-803B-4E72-5C463CFB71A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21703F9-4512-35D6-915C-F807B6699585}"/>
              </a:ext>
            </a:extLst>
          </p:cNvPr>
          <p:cNvSpPr>
            <a:spLocks noGrp="1"/>
          </p:cNvSpPr>
          <p:nvPr>
            <p:ph type="title"/>
          </p:nvPr>
        </p:nvSpPr>
        <p:spPr/>
        <p:txBody>
          <a:bodyPr/>
          <a:lstStyle/>
          <a:p>
            <a:r>
              <a:rPr lang="en-US" dirty="0"/>
              <a:t>AI </a:t>
            </a:r>
            <a:r>
              <a:rPr lang="zh-CN" altLang="en-US" dirty="0"/>
              <a:t>中的幂律缩放定律</a:t>
            </a:r>
            <a:endParaRPr lang="en-US" dirty="0"/>
          </a:p>
        </p:txBody>
      </p:sp>
      <p:sp>
        <p:nvSpPr>
          <p:cNvPr id="8" name="灯片编号占位符 7">
            <a:extLst>
              <a:ext uri="{FF2B5EF4-FFF2-40B4-BE49-F238E27FC236}">
                <a16:creationId xmlns:a16="http://schemas.microsoft.com/office/drawing/2014/main" id="{3E260736-E012-E409-25A3-BFB7E290C73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 name="内容占位符 4">
            <a:extLst>
              <a:ext uri="{FF2B5EF4-FFF2-40B4-BE49-F238E27FC236}">
                <a16:creationId xmlns:a16="http://schemas.microsoft.com/office/drawing/2014/main" id="{AB351BC5-7902-3CEC-2151-5F539A6A838D}"/>
              </a:ext>
            </a:extLst>
          </p:cNvPr>
          <p:cNvSpPr txBox="1">
            <a:spLocks/>
          </p:cNvSpPr>
          <p:nvPr/>
        </p:nvSpPr>
        <p:spPr>
          <a:xfrm>
            <a:off x="381242" y="981154"/>
            <a:ext cx="11429516" cy="4998406"/>
          </a:xfrm>
          <a:prstGeom prst="rect">
            <a:avLst/>
          </a:prstGeom>
        </p:spPr>
        <p:txBody>
          <a:bodyPr/>
          <a:lstStyle>
            <a:lvl1pPr marL="381635" indent="-381635" algn="just" defTabSz="1219200" rtl="0" eaLnBrk="1" latinLnBrk="0" hangingPunct="1">
              <a:lnSpc>
                <a:spcPct val="120000"/>
              </a:lnSpc>
              <a:spcBef>
                <a:spcPts val="0"/>
              </a:spcBef>
              <a:spcAft>
                <a:spcPts val="635"/>
              </a:spcAft>
              <a:buSzPct val="80000"/>
              <a:buFontTx/>
              <a:buBlip>
                <a:blip r:embed="rId3"/>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marL="342900" marR="0" lvl="0" indent="-342900" algn="just" defTabSz="1219200" rtl="0" eaLnBrk="1" fontAlgn="auto" latinLnBrk="0" hangingPunct="1">
              <a:lnSpc>
                <a:spcPct val="150000"/>
              </a:lnSpc>
              <a:spcBef>
                <a:spcPts val="0"/>
              </a:spcBef>
              <a:spcAft>
                <a:spcPts val="635"/>
              </a:spcAft>
              <a:buClrTx/>
              <a:buSzPct val="80000"/>
              <a:buFont typeface="Wingdings" pitchFamily="2" charset="2"/>
              <a:buChar char="p"/>
              <a:tabLst/>
              <a:defRPr/>
            </a:pPr>
            <a:r>
              <a:rPr kumimoji="1"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在一定范围内，</a:t>
            </a: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其他因素不受制约的情况下，模型的：</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训练数据多少</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和大模型的</a:t>
            </a:r>
            <a:r>
              <a:rPr kumimoji="0" lang="zh-CN" altLang="en-US" sz="2400" b="1" i="0" u="none" strike="noStrike" kern="1200" cap="none" spc="0" normalizeH="0" baseline="0" noProof="0" dirty="0">
                <a:ln>
                  <a:noFill/>
                </a:ln>
                <a:solidFill>
                  <a:srgbClr val="B61616"/>
                </a:solidFill>
                <a:effectLst/>
                <a:uLnTx/>
                <a:uFillTx/>
                <a:latin typeface="微软雅黑" panose="020B0503020204020204" charset="-122"/>
                <a:ea typeface="微软雅黑" panose="020B0503020204020204" charset="-122"/>
                <a:cs typeface="+mn-cs"/>
              </a:rPr>
              <a:t>测试损失</a:t>
            </a: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也会呈现出幂律关系</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（损失越小表现为效果越好）</a:t>
            </a:r>
          </a:p>
        </p:txBody>
      </p:sp>
      <p:pic>
        <p:nvPicPr>
          <p:cNvPr id="5" name="图片 4">
            <a:extLst>
              <a:ext uri="{FF2B5EF4-FFF2-40B4-BE49-F238E27FC236}">
                <a16:creationId xmlns:a16="http://schemas.microsoft.com/office/drawing/2014/main" id="{2253A52D-EE88-0A50-F2AA-C1406AC5AA04}"/>
              </a:ext>
            </a:extLst>
          </p:cNvPr>
          <p:cNvPicPr>
            <a:picLocks noChangeAspect="1"/>
          </p:cNvPicPr>
          <p:nvPr/>
        </p:nvPicPr>
        <p:blipFill rotWithShape="1">
          <a:blip r:embed="rId4"/>
          <a:srcRect l="2151"/>
          <a:stretch/>
        </p:blipFill>
        <p:spPr>
          <a:xfrm>
            <a:off x="4416174" y="1663998"/>
            <a:ext cx="3525749" cy="3169609"/>
          </a:xfrm>
          <a:prstGeom prst="rect">
            <a:avLst/>
          </a:prstGeom>
        </p:spPr>
      </p:pic>
      <p:pic>
        <p:nvPicPr>
          <p:cNvPr id="1026" name="Picture 2" descr="英语词典图片免费下载_PNG素材_编号vd9i7nw5z_图精灵">
            <a:extLst>
              <a:ext uri="{FF2B5EF4-FFF2-40B4-BE49-F238E27FC236}">
                <a16:creationId xmlns:a16="http://schemas.microsoft.com/office/drawing/2014/main" id="{1EFE4875-6F70-1E76-CC9C-A174EA310A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3307" y="4161263"/>
            <a:ext cx="2619911" cy="193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559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2d data</a:t>
            </a:r>
            <a:endParaRPr lang="zh-CN" altLang="en-US" dirty="0"/>
          </a:p>
        </p:txBody>
      </p:sp>
      <p:pic>
        <p:nvPicPr>
          <p:cNvPr id="5" name="图片 4"/>
          <p:cNvPicPr>
            <a:picLocks noChangeAspect="1"/>
          </p:cNvPicPr>
          <p:nvPr/>
        </p:nvPicPr>
        <p:blipFill>
          <a:blip r:embed="rId2"/>
          <a:stretch>
            <a:fillRect/>
          </a:stretch>
        </p:blipFill>
        <p:spPr>
          <a:xfrm>
            <a:off x="1807898" y="1554816"/>
            <a:ext cx="8931691" cy="3394850"/>
          </a:xfrm>
          <a:prstGeom prst="rect">
            <a:avLst/>
          </a:prstGeom>
        </p:spPr>
      </p:pic>
      <p:sp>
        <p:nvSpPr>
          <p:cNvPr id="3" name="文本框 2"/>
          <p:cNvSpPr txBox="1"/>
          <p:nvPr/>
        </p:nvSpPr>
        <p:spPr>
          <a:xfrm>
            <a:off x="0" y="1033670"/>
            <a:ext cx="1219199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Function: (</a:t>
            </a:r>
            <a:r>
              <a:rPr kumimoji="0" lang="en-US" altLang="zh-CN" sz="3000" b="0" i="0" u="none" strike="noStrike" kern="1200" cap="none" spc="0" normalizeH="0" baseline="0" noProof="0" dirty="0" err="1">
                <a:ln>
                  <a:noFill/>
                </a:ln>
                <a:solidFill>
                  <a:srgbClr val="242C2D"/>
                </a:solidFill>
                <a:effectLst/>
                <a:uLnTx/>
                <a:uFillTx/>
                <a:latin typeface="Book Antiqua" panose="02040602050305030304"/>
                <a:ea typeface="黑体" panose="02010609060101010101" charset="-122"/>
                <a:cs typeface="+mn-cs"/>
              </a:rPr>
              <a:t>x,y</a:t>
            </a:r>
            <a:r>
              <a:rPr kumimoji="0" lang="en-US" altLang="zh-CN" sz="3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rPr>
              <a:t>) </a:t>
            </a:r>
            <a:r>
              <a:rPr kumimoji="0" lang="en-US" altLang="zh-CN" sz="3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sym typeface="Wingdings" panose="05000000000000000000" pitchFamily="2" charset="2"/>
              </a:rPr>
              <a:t> grey scale</a:t>
            </a:r>
            <a:endParaRPr kumimoji="0" lang="zh-CN" altLang="en-US" sz="3000" b="0" i="0" u="none" strike="noStrike" kern="1200" cap="none" spc="0" normalizeH="0" baseline="0" noProof="0" dirty="0">
              <a:ln>
                <a:noFill/>
              </a:ln>
              <a:solidFill>
                <a:srgbClr val="242C2D"/>
              </a:solidFill>
              <a:effectLst/>
              <a:uLnTx/>
              <a:uFillTx/>
              <a:latin typeface="Book Antiqua" panose="02040602050305030304"/>
              <a:ea typeface="黑体" panose="02010609060101010101" charset="-122"/>
              <a:cs typeface="+mn-cs"/>
            </a:endParaRPr>
          </a:p>
        </p:txBody>
      </p:sp>
      <p:sp>
        <p:nvSpPr>
          <p:cNvPr id="4" name="文本框 3">
            <a:extLst>
              <a:ext uri="{FF2B5EF4-FFF2-40B4-BE49-F238E27FC236}">
                <a16:creationId xmlns:a16="http://schemas.microsoft.com/office/drawing/2014/main" id="{B43F18FD-1DFE-6BD8-8FE3-7E51B2929C0E}"/>
              </a:ext>
            </a:extLst>
          </p:cNvPr>
          <p:cNvSpPr txBox="1"/>
          <p:nvPr/>
        </p:nvSpPr>
        <p:spPr>
          <a:xfrm>
            <a:off x="0" y="6362520"/>
            <a:ext cx="9550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[1] </a:t>
            </a:r>
            <a:r>
              <a:rPr kumimoji="0" lang="zh-CN" altLang="en-US" sz="1800" b="1"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Xu*,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Zhang, Xiao, 1807.01251, ICONIP</a:t>
            </a:r>
            <a:r>
              <a:rPr kumimoji="0" lang="en-US" altLang="zh-CN"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[2] </a:t>
            </a:r>
            <a:r>
              <a:rPr kumimoji="0" lang="zh-CN" altLang="en-US" sz="1800" b="1"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Xu*, </a:t>
            </a:r>
            <a:r>
              <a:rPr kumimoji="0" lang="zh-CN" altLang="en-US" sz="1800" b="0" i="0" u="none" strike="noStrike" kern="1200" cap="none" spc="0" normalizeH="0" baseline="0" noProof="0" dirty="0">
                <a:ln>
                  <a:noFill/>
                </a:ln>
                <a:solidFill>
                  <a:srgbClr val="FFFFFF"/>
                </a:solidFill>
                <a:effectLst/>
                <a:uLnTx/>
                <a:uFillTx/>
                <a:latin typeface="Book Antiqua" panose="02040602050305030304"/>
                <a:ea typeface="黑体" panose="02010609060101010101" charset="-122"/>
                <a:cs typeface="+mn-cs"/>
              </a:rPr>
              <a:t>Zhang, Luo, Xiao, Ma, 1901.06523, CiCP</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DC41A-B461-BAAE-951E-9B616900C66C}"/>
              </a:ext>
            </a:extLst>
          </p:cNvPr>
          <p:cNvSpPr>
            <a:spLocks noGrp="1"/>
          </p:cNvSpPr>
          <p:nvPr>
            <p:ph type="title"/>
          </p:nvPr>
        </p:nvSpPr>
        <p:spPr/>
        <p:txBody>
          <a:bodyPr/>
          <a:lstStyle/>
          <a:p>
            <a:r>
              <a:rPr lang="zh-CN" altLang="en-US" dirty="0"/>
              <a:t>选择哪种解？</a:t>
            </a:r>
          </a:p>
        </p:txBody>
      </p:sp>
      <p:pic>
        <p:nvPicPr>
          <p:cNvPr id="4" name="图片 3">
            <a:extLst>
              <a:ext uri="{FF2B5EF4-FFF2-40B4-BE49-F238E27FC236}">
                <a16:creationId xmlns:a16="http://schemas.microsoft.com/office/drawing/2014/main" id="{0F5AF60B-C529-7ACD-E330-30E84EAC9C19}"/>
              </a:ext>
            </a:extLst>
          </p:cNvPr>
          <p:cNvPicPr>
            <a:picLocks noChangeAspect="1"/>
          </p:cNvPicPr>
          <p:nvPr/>
        </p:nvPicPr>
        <p:blipFill>
          <a:blip r:embed="rId2">
            <a:extLst>
              <a:ext uri="{28A0092B-C50C-407E-A947-70E740481C1C}">
                <a14:useLocalDpi xmlns:a14="http://schemas.microsoft.com/office/drawing/2010/main" val="0"/>
              </a:ext>
            </a:extLst>
          </a:blip>
          <a:srcRect b="27852"/>
          <a:stretch/>
        </p:blipFill>
        <p:spPr>
          <a:xfrm>
            <a:off x="1766087" y="1871073"/>
            <a:ext cx="8365748" cy="2902319"/>
          </a:xfrm>
          <a:prstGeom prst="rect">
            <a:avLst/>
          </a:prstGeom>
        </p:spPr>
      </p:pic>
      <p:sp>
        <p:nvSpPr>
          <p:cNvPr id="3" name="文本框 2">
            <a:extLst>
              <a:ext uri="{FF2B5EF4-FFF2-40B4-BE49-F238E27FC236}">
                <a16:creationId xmlns:a16="http://schemas.microsoft.com/office/drawing/2014/main" id="{0171465F-A8DF-75D7-5545-9D228AE6AA29}"/>
              </a:ext>
            </a:extLst>
          </p:cNvPr>
          <p:cNvSpPr txBox="1"/>
          <p:nvPr/>
        </p:nvSpPr>
        <p:spPr>
          <a:xfrm>
            <a:off x="4714444" y="1116471"/>
            <a:ext cx="397924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42C2D"/>
                </a:solidFill>
                <a:effectLst/>
                <a:uLnTx/>
                <a:uFillTx/>
                <a:latin typeface="Book Antiqua"/>
                <a:ea typeface="黑体"/>
                <a:cs typeface="+mn-cs"/>
              </a:rPr>
              <a:t>蓝色训练点是完全一致的。</a:t>
            </a:r>
          </a:p>
        </p:txBody>
      </p:sp>
    </p:spTree>
    <p:extLst>
      <p:ext uri="{BB962C8B-B14F-4D97-AF65-F5344CB8AC3E}">
        <p14:creationId xmlns:p14="http://schemas.microsoft.com/office/powerpoint/2010/main" val="2811158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DC41A-B461-BAAE-951E-9B616900C66C}"/>
              </a:ext>
            </a:extLst>
          </p:cNvPr>
          <p:cNvSpPr>
            <a:spLocks noGrp="1"/>
          </p:cNvSpPr>
          <p:nvPr>
            <p:ph type="title"/>
          </p:nvPr>
        </p:nvSpPr>
        <p:spPr/>
        <p:txBody>
          <a:bodyPr/>
          <a:lstStyle/>
          <a:p>
            <a:r>
              <a:rPr lang="zh-CN" altLang="en-US" dirty="0"/>
              <a:t>选择哪种解？</a:t>
            </a:r>
          </a:p>
        </p:txBody>
      </p:sp>
      <p:pic>
        <p:nvPicPr>
          <p:cNvPr id="4" name="图片 3">
            <a:extLst>
              <a:ext uri="{FF2B5EF4-FFF2-40B4-BE49-F238E27FC236}">
                <a16:creationId xmlns:a16="http://schemas.microsoft.com/office/drawing/2014/main" id="{0F5AF60B-C529-7ACD-E330-30E84EAC9C19}"/>
              </a:ext>
            </a:extLst>
          </p:cNvPr>
          <p:cNvPicPr>
            <a:picLocks noChangeAspect="1"/>
          </p:cNvPicPr>
          <p:nvPr/>
        </p:nvPicPr>
        <p:blipFill>
          <a:blip r:embed="rId2">
            <a:extLst>
              <a:ext uri="{28A0092B-C50C-407E-A947-70E740481C1C}">
                <a14:useLocalDpi xmlns:a14="http://schemas.microsoft.com/office/drawing/2010/main" val="0"/>
              </a:ext>
            </a:extLst>
          </a:blip>
          <a:srcRect b="27852"/>
          <a:stretch/>
        </p:blipFill>
        <p:spPr>
          <a:xfrm>
            <a:off x="1766087" y="1871073"/>
            <a:ext cx="8365748" cy="2902319"/>
          </a:xfrm>
          <a:prstGeom prst="rect">
            <a:avLst/>
          </a:prstGeom>
        </p:spPr>
      </p:pic>
      <p:sp>
        <p:nvSpPr>
          <p:cNvPr id="3" name="文本框 2">
            <a:extLst>
              <a:ext uri="{FF2B5EF4-FFF2-40B4-BE49-F238E27FC236}">
                <a16:creationId xmlns:a16="http://schemas.microsoft.com/office/drawing/2014/main" id="{0171465F-A8DF-75D7-5545-9D228AE6AA29}"/>
              </a:ext>
            </a:extLst>
          </p:cNvPr>
          <p:cNvSpPr txBox="1"/>
          <p:nvPr/>
        </p:nvSpPr>
        <p:spPr>
          <a:xfrm>
            <a:off x="4714444" y="1116471"/>
            <a:ext cx="397924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42C2D"/>
                </a:solidFill>
                <a:effectLst/>
                <a:uLnTx/>
                <a:uFillTx/>
                <a:latin typeface="Book Antiqua"/>
                <a:ea typeface="黑体"/>
                <a:cs typeface="+mn-cs"/>
              </a:rPr>
              <a:t>蓝色训练点是完全一致的。</a:t>
            </a:r>
          </a:p>
        </p:txBody>
      </p:sp>
      <p:cxnSp>
        <p:nvCxnSpPr>
          <p:cNvPr id="5" name="直接连接符 4">
            <a:extLst>
              <a:ext uri="{FF2B5EF4-FFF2-40B4-BE49-F238E27FC236}">
                <a16:creationId xmlns:a16="http://schemas.microsoft.com/office/drawing/2014/main" id="{75453C63-2A70-8561-8D55-4545BAE5AB9E}"/>
              </a:ext>
            </a:extLst>
          </p:cNvPr>
          <p:cNvCxnSpPr/>
          <p:nvPr/>
        </p:nvCxnSpPr>
        <p:spPr>
          <a:xfrm>
            <a:off x="6373091" y="1698171"/>
            <a:ext cx="3645725" cy="33488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CA40EEEB-FFF1-F015-D5D3-0C693207577D}"/>
              </a:ext>
            </a:extLst>
          </p:cNvPr>
          <p:cNvCxnSpPr>
            <a:cxnSpLocks/>
          </p:cNvCxnSpPr>
          <p:nvPr/>
        </p:nvCxnSpPr>
        <p:spPr>
          <a:xfrm flipH="1">
            <a:off x="6056416" y="1476499"/>
            <a:ext cx="3657600" cy="34755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760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EE6AD-4589-1AF5-635B-05682165AD41}"/>
              </a:ext>
            </a:extLst>
          </p:cNvPr>
          <p:cNvSpPr>
            <a:spLocks noGrp="1"/>
          </p:cNvSpPr>
          <p:nvPr>
            <p:ph type="title"/>
          </p:nvPr>
        </p:nvSpPr>
        <p:spPr/>
        <p:txBody>
          <a:bodyPr/>
          <a:lstStyle/>
          <a:p>
            <a:r>
              <a:rPr lang="zh-CN" altLang="en-US" dirty="0"/>
              <a:t>这样的拟合是否正确</a:t>
            </a:r>
            <a:r>
              <a:rPr lang="en-US" altLang="zh-CN" dirty="0"/>
              <a:t>?</a:t>
            </a:r>
            <a:endParaRPr lang="zh-CN" altLang="en-US" dirty="0"/>
          </a:p>
        </p:txBody>
      </p:sp>
      <p:pic>
        <p:nvPicPr>
          <p:cNvPr id="4" name="图片 3">
            <a:extLst>
              <a:ext uri="{FF2B5EF4-FFF2-40B4-BE49-F238E27FC236}">
                <a16:creationId xmlns:a16="http://schemas.microsoft.com/office/drawing/2014/main" id="{83CA97DD-4198-0CCC-2956-6642AE4EE4A3}"/>
              </a:ext>
            </a:extLst>
          </p:cNvPr>
          <p:cNvPicPr>
            <a:picLocks noChangeAspect="1"/>
          </p:cNvPicPr>
          <p:nvPr/>
        </p:nvPicPr>
        <p:blipFill>
          <a:blip r:embed="rId2"/>
          <a:stretch>
            <a:fillRect/>
          </a:stretch>
        </p:blipFill>
        <p:spPr>
          <a:xfrm>
            <a:off x="2517267" y="1044439"/>
            <a:ext cx="6095234" cy="4332646"/>
          </a:xfrm>
          <a:prstGeom prst="rect">
            <a:avLst/>
          </a:prstGeom>
        </p:spPr>
      </p:pic>
      <p:sp>
        <p:nvSpPr>
          <p:cNvPr id="6" name="文本框 5">
            <a:extLst>
              <a:ext uri="{FF2B5EF4-FFF2-40B4-BE49-F238E27FC236}">
                <a16:creationId xmlns:a16="http://schemas.microsoft.com/office/drawing/2014/main" id="{13FD2052-77D9-D6AA-1FEE-D19966A37D88}"/>
              </a:ext>
            </a:extLst>
          </p:cNvPr>
          <p:cNvSpPr txBox="1"/>
          <p:nvPr/>
        </p:nvSpPr>
        <p:spPr>
          <a:xfrm>
            <a:off x="171163" y="5928866"/>
            <a:ext cx="60952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Book Antiqua"/>
                <a:ea typeface="黑体"/>
                <a:cs typeface="+mn-cs"/>
              </a:rPr>
              <a:t>arXiv:1906.00425</a:t>
            </a:r>
          </a:p>
        </p:txBody>
      </p:sp>
    </p:spTree>
    <p:extLst>
      <p:ext uri="{BB962C8B-B14F-4D97-AF65-F5344CB8AC3E}">
        <p14:creationId xmlns:p14="http://schemas.microsoft.com/office/powerpoint/2010/main" val="1654541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25D36-55DE-6B1E-7193-34127C914DE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56B5622-07A5-E2E3-BC8E-0E575A2BF1C2}"/>
              </a:ext>
            </a:extLst>
          </p:cNvPr>
          <p:cNvSpPr>
            <a:spLocks noGrp="1"/>
          </p:cNvSpPr>
          <p:nvPr>
            <p:ph type="title"/>
          </p:nvPr>
        </p:nvSpPr>
        <p:spPr/>
        <p:txBody>
          <a:bodyPr/>
          <a:lstStyle/>
          <a:p>
            <a:r>
              <a:rPr lang="zh-CN" altLang="en-US" dirty="0"/>
              <a:t>这样的拟合是否正确</a:t>
            </a:r>
            <a:r>
              <a:rPr lang="en-US" altLang="zh-CN" dirty="0"/>
              <a:t>?</a:t>
            </a:r>
            <a:endParaRPr lang="zh-CN" altLang="en-US" dirty="0"/>
          </a:p>
        </p:txBody>
      </p:sp>
      <p:pic>
        <p:nvPicPr>
          <p:cNvPr id="4" name="图片 3">
            <a:extLst>
              <a:ext uri="{FF2B5EF4-FFF2-40B4-BE49-F238E27FC236}">
                <a16:creationId xmlns:a16="http://schemas.microsoft.com/office/drawing/2014/main" id="{DC291619-D414-FD81-DDEA-21CA1DD26251}"/>
              </a:ext>
            </a:extLst>
          </p:cNvPr>
          <p:cNvPicPr>
            <a:picLocks noChangeAspect="1"/>
          </p:cNvPicPr>
          <p:nvPr/>
        </p:nvPicPr>
        <p:blipFill>
          <a:blip r:embed="rId2"/>
          <a:stretch>
            <a:fillRect/>
          </a:stretch>
        </p:blipFill>
        <p:spPr>
          <a:xfrm>
            <a:off x="2517267" y="1044439"/>
            <a:ext cx="6095234" cy="4332646"/>
          </a:xfrm>
          <a:prstGeom prst="rect">
            <a:avLst/>
          </a:prstGeom>
        </p:spPr>
      </p:pic>
      <p:sp>
        <p:nvSpPr>
          <p:cNvPr id="6" name="文本框 5">
            <a:extLst>
              <a:ext uri="{FF2B5EF4-FFF2-40B4-BE49-F238E27FC236}">
                <a16:creationId xmlns:a16="http://schemas.microsoft.com/office/drawing/2014/main" id="{2C280D5B-00F1-630F-00D3-AD7226868405}"/>
              </a:ext>
            </a:extLst>
          </p:cNvPr>
          <p:cNvSpPr txBox="1"/>
          <p:nvPr/>
        </p:nvSpPr>
        <p:spPr>
          <a:xfrm>
            <a:off x="171163" y="5928866"/>
            <a:ext cx="60952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Book Antiqua"/>
                <a:ea typeface="黑体"/>
                <a:cs typeface="+mn-cs"/>
              </a:rPr>
              <a:t>arXiv:1906.00425</a:t>
            </a:r>
          </a:p>
        </p:txBody>
      </p:sp>
      <p:sp>
        <p:nvSpPr>
          <p:cNvPr id="12" name="任意多边形: 形状 11">
            <a:extLst>
              <a:ext uri="{FF2B5EF4-FFF2-40B4-BE49-F238E27FC236}">
                <a16:creationId xmlns:a16="http://schemas.microsoft.com/office/drawing/2014/main" id="{D5BD7220-9B43-4D59-3139-7EE26C5C9DB9}"/>
              </a:ext>
            </a:extLst>
          </p:cNvPr>
          <p:cNvSpPr/>
          <p:nvPr/>
        </p:nvSpPr>
        <p:spPr>
          <a:xfrm>
            <a:off x="4957978" y="1493367"/>
            <a:ext cx="1842585" cy="2601482"/>
          </a:xfrm>
          <a:custGeom>
            <a:avLst/>
            <a:gdLst>
              <a:gd name="connsiteX0" fmla="*/ 0 w 1842585"/>
              <a:gd name="connsiteY0" fmla="*/ 2577781 h 2601482"/>
              <a:gd name="connsiteX1" fmla="*/ 41355 w 1842585"/>
              <a:gd name="connsiteY1" fmla="*/ 2586971 h 2601482"/>
              <a:gd name="connsiteX2" fmla="*/ 87304 w 1842585"/>
              <a:gd name="connsiteY2" fmla="*/ 2600756 h 2601482"/>
              <a:gd name="connsiteX3" fmla="*/ 220559 w 1842585"/>
              <a:gd name="connsiteY3" fmla="*/ 2490476 h 2601482"/>
              <a:gd name="connsiteX4" fmla="*/ 257318 w 1842585"/>
              <a:gd name="connsiteY4" fmla="*/ 2458311 h 2601482"/>
              <a:gd name="connsiteX5" fmla="*/ 284888 w 1842585"/>
              <a:gd name="connsiteY5" fmla="*/ 2421552 h 2601482"/>
              <a:gd name="connsiteX6" fmla="*/ 335433 w 1842585"/>
              <a:gd name="connsiteY6" fmla="*/ 2361817 h 2601482"/>
              <a:gd name="connsiteX7" fmla="*/ 349218 w 1842585"/>
              <a:gd name="connsiteY7" fmla="*/ 2334247 h 2601482"/>
              <a:gd name="connsiteX8" fmla="*/ 367598 w 1842585"/>
              <a:gd name="connsiteY8" fmla="*/ 2302082 h 2601482"/>
              <a:gd name="connsiteX9" fmla="*/ 399763 w 1842585"/>
              <a:gd name="connsiteY9" fmla="*/ 2251538 h 2601482"/>
              <a:gd name="connsiteX10" fmla="*/ 477877 w 1842585"/>
              <a:gd name="connsiteY10" fmla="*/ 2063144 h 2601482"/>
              <a:gd name="connsiteX11" fmla="*/ 496257 w 1842585"/>
              <a:gd name="connsiteY11" fmla="*/ 2003409 h 2601482"/>
              <a:gd name="connsiteX12" fmla="*/ 519232 w 1842585"/>
              <a:gd name="connsiteY12" fmla="*/ 1888535 h 2601482"/>
              <a:gd name="connsiteX13" fmla="*/ 533017 w 1842585"/>
              <a:gd name="connsiteY13" fmla="*/ 1810420 h 2601482"/>
              <a:gd name="connsiteX14" fmla="*/ 546802 w 1842585"/>
              <a:gd name="connsiteY14" fmla="*/ 1746090 h 2601482"/>
              <a:gd name="connsiteX15" fmla="*/ 588157 w 1842585"/>
              <a:gd name="connsiteY15" fmla="*/ 1566886 h 2601482"/>
              <a:gd name="connsiteX16" fmla="*/ 601942 w 1842585"/>
              <a:gd name="connsiteY16" fmla="*/ 1543911 h 2601482"/>
              <a:gd name="connsiteX17" fmla="*/ 634106 w 1842585"/>
              <a:gd name="connsiteY17" fmla="*/ 1474987 h 2601482"/>
              <a:gd name="connsiteX18" fmla="*/ 666271 w 1842585"/>
              <a:gd name="connsiteY18" fmla="*/ 1442822 h 2601482"/>
              <a:gd name="connsiteX19" fmla="*/ 817905 w 1842585"/>
              <a:gd name="connsiteY19" fmla="*/ 1222263 h 2601482"/>
              <a:gd name="connsiteX20" fmla="*/ 859260 w 1842585"/>
              <a:gd name="connsiteY20" fmla="*/ 1153339 h 2601482"/>
              <a:gd name="connsiteX21" fmla="*/ 877640 w 1842585"/>
              <a:gd name="connsiteY21" fmla="*/ 1116579 h 2601482"/>
              <a:gd name="connsiteX22" fmla="*/ 909805 w 1842585"/>
              <a:gd name="connsiteY22" fmla="*/ 1070629 h 2601482"/>
              <a:gd name="connsiteX23" fmla="*/ 946565 w 1842585"/>
              <a:gd name="connsiteY23" fmla="*/ 1006299 h 2601482"/>
              <a:gd name="connsiteX24" fmla="*/ 1015489 w 1842585"/>
              <a:gd name="connsiteY24" fmla="*/ 923590 h 2601482"/>
              <a:gd name="connsiteX25" fmla="*/ 1043059 w 1842585"/>
              <a:gd name="connsiteY25" fmla="*/ 886830 h 2601482"/>
              <a:gd name="connsiteX26" fmla="*/ 1084414 w 1842585"/>
              <a:gd name="connsiteY26" fmla="*/ 790336 h 2601482"/>
              <a:gd name="connsiteX27" fmla="*/ 1153339 w 1842585"/>
              <a:gd name="connsiteY27" fmla="*/ 666271 h 2601482"/>
              <a:gd name="connsiteX28" fmla="*/ 1171718 w 1842585"/>
              <a:gd name="connsiteY28" fmla="*/ 634106 h 2601482"/>
              <a:gd name="connsiteX29" fmla="*/ 1226858 w 1842585"/>
              <a:gd name="connsiteY29" fmla="*/ 514637 h 2601482"/>
              <a:gd name="connsiteX30" fmla="*/ 1291188 w 1842585"/>
              <a:gd name="connsiteY30" fmla="*/ 427332 h 2601482"/>
              <a:gd name="connsiteX31" fmla="*/ 1341733 w 1842585"/>
              <a:gd name="connsiteY31" fmla="*/ 349218 h 2601482"/>
              <a:gd name="connsiteX32" fmla="*/ 1410657 w 1842585"/>
              <a:gd name="connsiteY32" fmla="*/ 220559 h 2601482"/>
              <a:gd name="connsiteX33" fmla="*/ 1442822 w 1842585"/>
              <a:gd name="connsiteY33" fmla="*/ 197584 h 2601482"/>
              <a:gd name="connsiteX34" fmla="*/ 1543911 w 1842585"/>
              <a:gd name="connsiteY34" fmla="*/ 87304 h 2601482"/>
              <a:gd name="connsiteX35" fmla="*/ 1617431 w 1842585"/>
              <a:gd name="connsiteY35" fmla="*/ 36760 h 2601482"/>
              <a:gd name="connsiteX36" fmla="*/ 1631216 w 1842585"/>
              <a:gd name="connsiteY36" fmla="*/ 32165 h 2601482"/>
              <a:gd name="connsiteX37" fmla="*/ 1672571 w 1842585"/>
              <a:gd name="connsiteY37" fmla="*/ 22975 h 2601482"/>
              <a:gd name="connsiteX38" fmla="*/ 1736900 w 1842585"/>
              <a:gd name="connsiteY38" fmla="*/ 0 h 2601482"/>
              <a:gd name="connsiteX39" fmla="*/ 1815015 w 1842585"/>
              <a:gd name="connsiteY39" fmla="*/ 4595 h 2601482"/>
              <a:gd name="connsiteX40" fmla="*/ 1828800 w 1842585"/>
              <a:gd name="connsiteY40" fmla="*/ 13785 h 2601482"/>
              <a:gd name="connsiteX41" fmla="*/ 1842585 w 1842585"/>
              <a:gd name="connsiteY41" fmla="*/ 18380 h 260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42585" h="2601482">
                <a:moveTo>
                  <a:pt x="0" y="2577781"/>
                </a:moveTo>
                <a:cubicBezTo>
                  <a:pt x="13785" y="2580844"/>
                  <a:pt x="27699" y="2583377"/>
                  <a:pt x="41355" y="2586971"/>
                </a:cubicBezTo>
                <a:cubicBezTo>
                  <a:pt x="56819" y="2591041"/>
                  <a:pt x="71825" y="2604769"/>
                  <a:pt x="87304" y="2600756"/>
                </a:cubicBezTo>
                <a:cubicBezTo>
                  <a:pt x="158398" y="2582324"/>
                  <a:pt x="175082" y="2538629"/>
                  <a:pt x="220559" y="2490476"/>
                </a:cubicBezTo>
                <a:cubicBezTo>
                  <a:pt x="250523" y="2458749"/>
                  <a:pt x="235331" y="2485185"/>
                  <a:pt x="257318" y="2458311"/>
                </a:cubicBezTo>
                <a:cubicBezTo>
                  <a:pt x="267017" y="2446457"/>
                  <a:pt x="275251" y="2433457"/>
                  <a:pt x="284888" y="2421552"/>
                </a:cubicBezTo>
                <a:cubicBezTo>
                  <a:pt x="301300" y="2401279"/>
                  <a:pt x="319960" y="2382816"/>
                  <a:pt x="335433" y="2361817"/>
                </a:cubicBezTo>
                <a:cubicBezTo>
                  <a:pt x="341528" y="2353545"/>
                  <a:pt x="344347" y="2343294"/>
                  <a:pt x="349218" y="2334247"/>
                </a:cubicBezTo>
                <a:cubicBezTo>
                  <a:pt x="355073" y="2323374"/>
                  <a:pt x="361159" y="2312619"/>
                  <a:pt x="367598" y="2302082"/>
                </a:cubicBezTo>
                <a:cubicBezTo>
                  <a:pt x="378012" y="2285042"/>
                  <a:pt x="390630" y="2269297"/>
                  <a:pt x="399763" y="2251538"/>
                </a:cubicBezTo>
                <a:cubicBezTo>
                  <a:pt x="431351" y="2190117"/>
                  <a:pt x="457649" y="2128886"/>
                  <a:pt x="477877" y="2063144"/>
                </a:cubicBezTo>
                <a:cubicBezTo>
                  <a:pt x="484004" y="2043232"/>
                  <a:pt x="491456" y="2023681"/>
                  <a:pt x="496257" y="2003409"/>
                </a:cubicBezTo>
                <a:cubicBezTo>
                  <a:pt x="505257" y="1965411"/>
                  <a:pt x="511925" y="1926895"/>
                  <a:pt x="519232" y="1888535"/>
                </a:cubicBezTo>
                <a:cubicBezTo>
                  <a:pt x="524179" y="1862561"/>
                  <a:pt x="527993" y="1836379"/>
                  <a:pt x="533017" y="1810420"/>
                </a:cubicBezTo>
                <a:cubicBezTo>
                  <a:pt x="537184" y="1788889"/>
                  <a:pt x="542699" y="1767633"/>
                  <a:pt x="546802" y="1746090"/>
                </a:cubicBezTo>
                <a:cubicBezTo>
                  <a:pt x="558777" y="1683220"/>
                  <a:pt x="547672" y="1634360"/>
                  <a:pt x="588157" y="1566886"/>
                </a:cubicBezTo>
                <a:cubicBezTo>
                  <a:pt x="592752" y="1559228"/>
                  <a:pt x="597948" y="1551899"/>
                  <a:pt x="601942" y="1543911"/>
                </a:cubicBezTo>
                <a:cubicBezTo>
                  <a:pt x="613280" y="1521234"/>
                  <a:pt x="620495" y="1496377"/>
                  <a:pt x="634106" y="1474987"/>
                </a:cubicBezTo>
                <a:cubicBezTo>
                  <a:pt x="642246" y="1462195"/>
                  <a:pt x="656693" y="1454577"/>
                  <a:pt x="666271" y="1442822"/>
                </a:cubicBezTo>
                <a:cubicBezTo>
                  <a:pt x="729022" y="1365809"/>
                  <a:pt x="763439" y="1309004"/>
                  <a:pt x="817905" y="1222263"/>
                </a:cubicBezTo>
                <a:cubicBezTo>
                  <a:pt x="832153" y="1199572"/>
                  <a:pt x="847278" y="1177303"/>
                  <a:pt x="859260" y="1153339"/>
                </a:cubicBezTo>
                <a:cubicBezTo>
                  <a:pt x="865387" y="1141086"/>
                  <a:pt x="870496" y="1128269"/>
                  <a:pt x="877640" y="1116579"/>
                </a:cubicBezTo>
                <a:cubicBezTo>
                  <a:pt x="887389" y="1100626"/>
                  <a:pt x="899896" y="1086483"/>
                  <a:pt x="909805" y="1070629"/>
                </a:cubicBezTo>
                <a:cubicBezTo>
                  <a:pt x="922895" y="1049686"/>
                  <a:pt x="930754" y="1025272"/>
                  <a:pt x="946565" y="1006299"/>
                </a:cubicBezTo>
                <a:cubicBezTo>
                  <a:pt x="969540" y="978729"/>
                  <a:pt x="992939" y="951508"/>
                  <a:pt x="1015489" y="923590"/>
                </a:cubicBezTo>
                <a:cubicBezTo>
                  <a:pt x="1025113" y="911675"/>
                  <a:pt x="1036022" y="900435"/>
                  <a:pt x="1043059" y="886830"/>
                </a:cubicBezTo>
                <a:cubicBezTo>
                  <a:pt x="1059136" y="855748"/>
                  <a:pt x="1068764" y="821636"/>
                  <a:pt x="1084414" y="790336"/>
                </a:cubicBezTo>
                <a:cubicBezTo>
                  <a:pt x="1105571" y="748022"/>
                  <a:pt x="1130261" y="707569"/>
                  <a:pt x="1153339" y="666271"/>
                </a:cubicBezTo>
                <a:cubicBezTo>
                  <a:pt x="1159363" y="655491"/>
                  <a:pt x="1167016" y="645524"/>
                  <a:pt x="1171718" y="634106"/>
                </a:cubicBezTo>
                <a:cubicBezTo>
                  <a:pt x="1195029" y="577495"/>
                  <a:pt x="1198529" y="560400"/>
                  <a:pt x="1226858" y="514637"/>
                </a:cubicBezTo>
                <a:cubicBezTo>
                  <a:pt x="1325157" y="355846"/>
                  <a:pt x="1214910" y="535018"/>
                  <a:pt x="1291188" y="427332"/>
                </a:cubicBezTo>
                <a:cubicBezTo>
                  <a:pt x="1309115" y="402024"/>
                  <a:pt x="1326106" y="376007"/>
                  <a:pt x="1341733" y="349218"/>
                </a:cubicBezTo>
                <a:cubicBezTo>
                  <a:pt x="1367811" y="304513"/>
                  <a:pt x="1357029" y="258865"/>
                  <a:pt x="1410657" y="220559"/>
                </a:cubicBezTo>
                <a:cubicBezTo>
                  <a:pt x="1421379" y="212901"/>
                  <a:pt x="1433505" y="206901"/>
                  <a:pt x="1442822" y="197584"/>
                </a:cubicBezTo>
                <a:cubicBezTo>
                  <a:pt x="1478083" y="162322"/>
                  <a:pt x="1502818" y="115555"/>
                  <a:pt x="1543911" y="87304"/>
                </a:cubicBezTo>
                <a:cubicBezTo>
                  <a:pt x="1568418" y="70456"/>
                  <a:pt x="1592287" y="52640"/>
                  <a:pt x="1617431" y="36760"/>
                </a:cubicBezTo>
                <a:cubicBezTo>
                  <a:pt x="1621526" y="34174"/>
                  <a:pt x="1626517" y="33340"/>
                  <a:pt x="1631216" y="32165"/>
                </a:cubicBezTo>
                <a:cubicBezTo>
                  <a:pt x="1644916" y="28740"/>
                  <a:pt x="1658871" y="26400"/>
                  <a:pt x="1672571" y="22975"/>
                </a:cubicBezTo>
                <a:cubicBezTo>
                  <a:pt x="1707276" y="14299"/>
                  <a:pt x="1703562" y="14288"/>
                  <a:pt x="1736900" y="0"/>
                </a:cubicBezTo>
                <a:cubicBezTo>
                  <a:pt x="1762938" y="1532"/>
                  <a:pt x="1789220" y="726"/>
                  <a:pt x="1815015" y="4595"/>
                </a:cubicBezTo>
                <a:cubicBezTo>
                  <a:pt x="1820476" y="5414"/>
                  <a:pt x="1823861" y="11315"/>
                  <a:pt x="1828800" y="13785"/>
                </a:cubicBezTo>
                <a:cubicBezTo>
                  <a:pt x="1833132" y="15951"/>
                  <a:pt x="1842585" y="18380"/>
                  <a:pt x="1842585" y="18380"/>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2099202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A812A-0472-4617-5F1A-1D05EF6BFB42}"/>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941212E9-A0DE-019F-A8D9-B31EACF3F846}"/>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DFC255A7-5081-CCE8-485D-5F6CA7FBCA4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681D26B8-31F7-587D-96F4-A9430D47D21D}"/>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lvl="0" algn="ctr">
              <a:defRPr/>
            </a:pP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凝聚现象</a:t>
            </a:r>
          </a:p>
        </p:txBody>
      </p:sp>
    </p:spTree>
    <p:extLst>
      <p:ext uri="{BB962C8B-B14F-4D97-AF65-F5344CB8AC3E}">
        <p14:creationId xmlns:p14="http://schemas.microsoft.com/office/powerpoint/2010/main" val="6581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0DA55-670D-8578-AFEB-64E8A9F0E0A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2314B2C-F786-403A-50CE-BF64EDB6F4DB}"/>
              </a:ext>
            </a:extLst>
          </p:cNvPr>
          <p:cNvSpPr>
            <a:spLocks noGrp="1"/>
          </p:cNvSpPr>
          <p:nvPr>
            <p:ph type="title"/>
          </p:nvPr>
        </p:nvSpPr>
        <p:spPr/>
        <p:txBody>
          <a:bodyPr/>
          <a:lstStyle/>
          <a:p>
            <a:r>
              <a:rPr lang="zh-CN" altLang="en-US" dirty="0"/>
              <a:t>小初始化的凝聚现象示意图</a:t>
            </a:r>
          </a:p>
        </p:txBody>
      </p:sp>
      <p:grpSp>
        <p:nvGrpSpPr>
          <p:cNvPr id="12" name="组合 11">
            <a:extLst>
              <a:ext uri="{FF2B5EF4-FFF2-40B4-BE49-F238E27FC236}">
                <a16:creationId xmlns:a16="http://schemas.microsoft.com/office/drawing/2014/main" id="{6E3433B9-B00A-F435-5C8F-A72447969A08}"/>
              </a:ext>
            </a:extLst>
          </p:cNvPr>
          <p:cNvGrpSpPr/>
          <p:nvPr/>
        </p:nvGrpSpPr>
        <p:grpSpPr>
          <a:xfrm>
            <a:off x="2406026" y="1106299"/>
            <a:ext cx="7379947" cy="2828657"/>
            <a:chOff x="4270750" y="2989953"/>
            <a:chExt cx="7882206" cy="2997310"/>
          </a:xfrm>
        </p:grpSpPr>
        <p:pic>
          <p:nvPicPr>
            <p:cNvPr id="13" name="图片 12">
              <a:extLst>
                <a:ext uri="{FF2B5EF4-FFF2-40B4-BE49-F238E27FC236}">
                  <a16:creationId xmlns:a16="http://schemas.microsoft.com/office/drawing/2014/main" id="{4107641E-150B-4DA2-35CE-012449E79B8C}"/>
                </a:ext>
              </a:extLst>
            </p:cNvPr>
            <p:cNvPicPr>
              <a:picLocks noChangeAspect="1"/>
            </p:cNvPicPr>
            <p:nvPr/>
          </p:nvPicPr>
          <p:blipFill rotWithShape="1">
            <a:blip r:embed="rId2">
              <a:extLst>
                <a:ext uri="{28A0092B-C50C-407E-A947-70E740481C1C}">
                  <a14:useLocalDpi xmlns:a14="http://schemas.microsoft.com/office/drawing/2010/main" val="0"/>
                </a:ext>
              </a:extLst>
            </a:blip>
            <a:srcRect t="9088"/>
            <a:stretch/>
          </p:blipFill>
          <p:spPr>
            <a:xfrm>
              <a:off x="4270750" y="2989953"/>
              <a:ext cx="7882206" cy="2975796"/>
            </a:xfrm>
            <a:prstGeom prst="rect">
              <a:avLst/>
            </a:prstGeom>
          </p:spPr>
        </p:pic>
        <p:pic>
          <p:nvPicPr>
            <p:cNvPr id="14" name="图片 13">
              <a:extLst>
                <a:ext uri="{FF2B5EF4-FFF2-40B4-BE49-F238E27FC236}">
                  <a16:creationId xmlns:a16="http://schemas.microsoft.com/office/drawing/2014/main" id="{E700C410-3AC1-0DCC-EB83-C2E00CFFF191}"/>
                </a:ext>
              </a:extLst>
            </p:cNvPr>
            <p:cNvPicPr>
              <a:picLocks noChangeAspect="1"/>
            </p:cNvPicPr>
            <p:nvPr/>
          </p:nvPicPr>
          <p:blipFill>
            <a:blip r:embed="rId3"/>
            <a:stretch>
              <a:fillRect/>
            </a:stretch>
          </p:blipFill>
          <p:spPr>
            <a:xfrm>
              <a:off x="10172699" y="5652286"/>
              <a:ext cx="1737086" cy="334977"/>
            </a:xfrm>
            <a:prstGeom prst="rect">
              <a:avLst/>
            </a:prstGeom>
          </p:spPr>
        </p:pic>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3AFC800-FCC7-8D31-FAE2-CCA3CBD7154E}"/>
                  </a:ext>
                </a:extLst>
              </p:cNvPr>
              <p:cNvSpPr txBox="1"/>
              <p:nvPr/>
            </p:nvSpPr>
            <p:spPr>
              <a:xfrm>
                <a:off x="7544709" y="3872200"/>
                <a:ext cx="3321049" cy="12118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𝑥</m:t>
                          </m:r>
                        </m:e>
                      </m:d>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oMath>
                  </m:oMathPara>
                </a14:m>
                <a:endParaRPr kumimoji="0" lang="en-US" altLang="zh-CN" sz="2400" b="0" i="1" u="none" strike="noStrike" kern="1200" cap="none" spc="0" normalizeH="0" baseline="0" noProof="0" dirty="0">
                  <a:ln>
                    <a:noFill/>
                  </a:ln>
                  <a:solidFill>
                    <a:srgbClr val="242C2D"/>
                  </a:solidFill>
                  <a:effectLst/>
                  <a:uLnTx/>
                  <a:uFillTx/>
                  <a:latin typeface="Cambria Math" panose="02040503050406030204" pitchFamily="18"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CN" altLang="en-US"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1</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2</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𝜎</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𝑇</m:t>
                        </m:r>
                      </m:sup>
                    </m:sSubSup>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𝒙</m:t>
                    </m:r>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m:rPr>
                        <m:nor/>
                      </m:rPr>
                      <a:rPr kumimoji="0" lang="en-US" altLang="zh-CN" sz="2400" b="0" i="0" u="none" strike="noStrike" kern="1200" cap="none" spc="0" normalizeH="0" baseline="0" noProof="0" dirty="0" smtClean="0">
                        <a:ln>
                          <a:noFill/>
                        </a:ln>
                        <a:solidFill>
                          <a:srgbClr val="242C2D"/>
                        </a:solidFill>
                        <a:effectLst/>
                        <a:uLnTx/>
                        <a:uFillTx/>
                        <a:latin typeface="Cambria Math" panose="02040503050406030204" pitchFamily="18" charset="0"/>
                        <a:ea typeface="黑体"/>
                        <a:cs typeface="+mn-cs"/>
                      </a:rPr>
                      <m:t>+</m:t>
                    </m:r>
                  </m:oMath>
                </a14:m>
                <a:r>
                  <a:rPr kumimoji="0" lang="zh-CN" altLang="en-US" sz="2400" b="0" i="0" u="none" strike="noStrike" kern="1200" cap="none" spc="0" normalizeH="0" baseline="0" noProof="0" dirty="0">
                    <a:ln>
                      <a:noFill/>
                    </a:ln>
                    <a:solidFill>
                      <a:srgbClr val="242C2D"/>
                    </a:solidFill>
                    <a:effectLst/>
                    <a:uLnTx/>
                    <a:uFillTx/>
                    <a:latin typeface="Book Antiqua"/>
                    <a:ea typeface="黑体"/>
                    <a:cs typeface="+mn-cs"/>
                  </a:rPr>
                  <a:t> </a:t>
                </a:r>
                <a14:m>
                  <m:oMath xmlns:m="http://schemas.openxmlformats.org/officeDocument/2006/math">
                    <m:r>
                      <a:rPr kumimoji="0" lang="zh-CN" altLang="en-US"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3</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4</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5</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𝜎</m:t>
                    </m:r>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3</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𝑇</m:t>
                        </m:r>
                      </m:sup>
                    </m:sSubSup>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𝒙</m:t>
                    </m:r>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oMath>
                </a14:m>
                <a:endParaRPr kumimoji="0" lang="zh-CN" altLang="en-US" sz="2400" b="0"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15" name="文本框 14">
                <a:extLst>
                  <a:ext uri="{FF2B5EF4-FFF2-40B4-BE49-F238E27FC236}">
                    <a16:creationId xmlns:a16="http://schemas.microsoft.com/office/drawing/2014/main" id="{1A40E07D-BACD-E8EA-DE0C-4EBBC64A2A95}"/>
                  </a:ext>
                </a:extLst>
              </p:cNvPr>
              <p:cNvSpPr txBox="1">
                <a:spLocks noRot="1" noChangeAspect="1" noMove="1" noResize="1" noEditPoints="1" noAdjustHandles="1" noChangeArrowheads="1" noChangeShapeType="1" noTextEdit="1"/>
              </p:cNvSpPr>
              <p:nvPr/>
            </p:nvSpPr>
            <p:spPr>
              <a:xfrm>
                <a:off x="7544709" y="3872200"/>
                <a:ext cx="3321049" cy="1211870"/>
              </a:xfrm>
              <a:prstGeom prst="rect">
                <a:avLst/>
              </a:prstGeom>
              <a:blipFill>
                <a:blip r:embed="rId4"/>
                <a:stretch>
                  <a:fillRect l="-1287" r="-551" b="-6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1300E57-51ED-C3C1-293F-7D509953254A}"/>
                  </a:ext>
                </a:extLst>
              </p:cNvPr>
              <p:cNvSpPr txBox="1"/>
              <p:nvPr/>
            </p:nvSpPr>
            <p:spPr>
              <a:xfrm>
                <a:off x="1899046" y="3955956"/>
                <a:ext cx="3071036" cy="11358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𝑥</m:t>
                          </m:r>
                        </m:e>
                      </m:d>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nary>
                        <m:naryPr>
                          <m:chr m:val="∑"/>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naryPr>
                        <m:sub>
                          <m:r>
                            <m:rPr>
                              <m:brk m:alnAt="23"/>
                            </m:r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𝑖</m:t>
                          </m:r>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5</m:t>
                          </m:r>
                        </m:sup>
                        <m:e>
                          <m:sSub>
                            <m:sSub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𝑎</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𝜎</m:t>
                          </m:r>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𝑖</m:t>
                              </m:r>
                            </m:sub>
                            <m: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𝑇</m:t>
                              </m:r>
                            </m:sup>
                          </m:sSubSup>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𝒙</m:t>
                          </m:r>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e>
                      </m:nary>
                    </m:oMath>
                  </m:oMathPara>
                </a14:m>
                <a:endParaRPr kumimoji="0" lang="zh-CN" altLang="en-US" sz="2400" b="0"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16" name="文本框 15">
                <a:extLst>
                  <a:ext uri="{FF2B5EF4-FFF2-40B4-BE49-F238E27FC236}">
                    <a16:creationId xmlns:a16="http://schemas.microsoft.com/office/drawing/2014/main" id="{08A80008-58D0-DC92-30B4-04FC3DBC25DF}"/>
                  </a:ext>
                </a:extLst>
              </p:cNvPr>
              <p:cNvSpPr txBox="1">
                <a:spLocks noRot="1" noChangeAspect="1" noMove="1" noResize="1" noEditPoints="1" noAdjustHandles="1" noChangeArrowheads="1" noChangeShapeType="1" noTextEdit="1"/>
              </p:cNvSpPr>
              <p:nvPr/>
            </p:nvSpPr>
            <p:spPr>
              <a:xfrm>
                <a:off x="1899046" y="3955956"/>
                <a:ext cx="3071036" cy="11358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436EDD4-83C3-9389-8416-AE7965B20BCB}"/>
                  </a:ext>
                </a:extLst>
              </p:cNvPr>
              <p:cNvSpPr txBox="1"/>
              <p:nvPr/>
            </p:nvSpPr>
            <p:spPr>
              <a:xfrm>
                <a:off x="5049184" y="4108401"/>
                <a:ext cx="226601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 </m:t>
                          </m:r>
                        </m:sup>
                      </m:sSub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2</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 </m:t>
                          </m:r>
                        </m:sup>
                      </m:sSub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oMath>
                  </m:oMathPara>
                </a14:m>
                <a:endParaRPr kumimoji="0" lang="en-US" altLang="zh-CN" sz="2400" b="0" i="1" u="none" strike="noStrike" kern="1200" cap="none" spc="0" normalizeH="0" baseline="0" noProof="0" dirty="0">
                  <a:ln>
                    <a:noFill/>
                  </a:ln>
                  <a:solidFill>
                    <a:srgbClr val="242C2D"/>
                  </a:solidFill>
                  <a:effectLst/>
                  <a:uLnTx/>
                  <a:uFillTx/>
                  <a:latin typeface="Cambria Math" panose="02040503050406030204" pitchFamily="18"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 </m:t>
                          </m:r>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3</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 </m:t>
                          </m:r>
                        </m:sup>
                      </m:sSub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4</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 </m:t>
                          </m:r>
                        </m:sup>
                      </m:sSubSup>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a:ln>
                                <a:noFill/>
                              </a:ln>
                              <a:solidFill>
                                <a:srgbClr val="242C2D"/>
                              </a:solidFill>
                              <a:effectLst/>
                              <a:uLnTx/>
                              <a:uFillTx/>
                              <a:latin typeface="Cambria Math" panose="02040503050406030204" pitchFamily="18" charset="0"/>
                              <a:cs typeface="+mn-cs"/>
                            </a:rPr>
                            <m:t>𝒘</m:t>
                          </m:r>
                        </m:e>
                        <m:sub>
                          <m:r>
                            <a:rPr kumimoji="0" lang="en-US" altLang="zh-CN" sz="2400" b="0" i="1" u="none" strike="noStrike" kern="1200" cap="none" spc="0" normalizeH="0" baseline="0" noProof="0" smtClean="0">
                              <a:ln>
                                <a:noFill/>
                              </a:ln>
                              <a:solidFill>
                                <a:srgbClr val="242C2D"/>
                              </a:solidFill>
                              <a:effectLst/>
                              <a:uLnTx/>
                              <a:uFillTx/>
                              <a:latin typeface="Cambria Math" panose="02040503050406030204" pitchFamily="18" charset="0"/>
                              <a:cs typeface="+mn-cs"/>
                            </a:rPr>
                            <m:t>5</m:t>
                          </m:r>
                        </m:sub>
                        <m:sup>
                          <m:r>
                            <a:rPr kumimoji="0" lang="en-US" altLang="zh-CN" sz="2400" b="0" i="1" u="none" strike="noStrike" kern="1200" cap="none" spc="0" normalizeH="0" baseline="0" noProof="0">
                              <a:ln>
                                <a:noFill/>
                              </a:ln>
                              <a:solidFill>
                                <a:srgbClr val="242C2D"/>
                              </a:solidFill>
                              <a:effectLst/>
                              <a:uLnTx/>
                              <a:uFillTx/>
                              <a:latin typeface="Cambria Math" panose="02040503050406030204" pitchFamily="18" charset="0"/>
                              <a:cs typeface="+mn-cs"/>
                            </a:rPr>
                            <m:t> </m:t>
                          </m:r>
                        </m:sup>
                      </m:sSubSup>
                    </m:oMath>
                  </m:oMathPara>
                </a14:m>
                <a:endParaRPr kumimoji="0" lang="zh-CN" altLang="en-US" sz="2400" b="0" i="0" u="none" strike="noStrike" kern="1200" cap="none" spc="0" normalizeH="0" baseline="0" noProof="0" dirty="0">
                  <a:ln>
                    <a:noFill/>
                  </a:ln>
                  <a:solidFill>
                    <a:srgbClr val="242C2D"/>
                  </a:solidFill>
                  <a:effectLst/>
                  <a:uLnTx/>
                  <a:uFillTx/>
                  <a:latin typeface="Book Antiqua"/>
                  <a:ea typeface="黑体"/>
                  <a:cs typeface="+mn-cs"/>
                </a:endParaRPr>
              </a:p>
            </p:txBody>
          </p:sp>
        </mc:Choice>
        <mc:Fallback xmlns="">
          <p:sp>
            <p:nvSpPr>
              <p:cNvPr id="17" name="文本框 16">
                <a:extLst>
                  <a:ext uri="{FF2B5EF4-FFF2-40B4-BE49-F238E27FC236}">
                    <a16:creationId xmlns:a16="http://schemas.microsoft.com/office/drawing/2014/main" id="{8A5656F8-86BD-F95F-CF44-F15C11A40120}"/>
                  </a:ext>
                </a:extLst>
              </p:cNvPr>
              <p:cNvSpPr txBox="1">
                <a:spLocks noRot="1" noChangeAspect="1" noMove="1" noResize="1" noEditPoints="1" noAdjustHandles="1" noChangeArrowheads="1" noChangeShapeType="1" noTextEdit="1"/>
              </p:cNvSpPr>
              <p:nvPr/>
            </p:nvSpPr>
            <p:spPr>
              <a:xfrm>
                <a:off x="5049184" y="4108401"/>
                <a:ext cx="2266014" cy="830997"/>
              </a:xfrm>
              <a:prstGeom prst="rect">
                <a:avLst/>
              </a:prstGeom>
              <a:blipFill>
                <a:blip r:embed="rId6"/>
                <a:stretch>
                  <a:fillRect b="-2206"/>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33E6C9E7-C880-17F5-EC57-A227AA1E5DD3}"/>
              </a:ext>
            </a:extLst>
          </p:cNvPr>
          <p:cNvSpPr/>
          <p:nvPr/>
        </p:nvSpPr>
        <p:spPr>
          <a:xfrm>
            <a:off x="1707650" y="5283719"/>
            <a:ext cx="1755609" cy="461665"/>
          </a:xfrm>
          <a:prstGeom prst="rect">
            <a:avLst/>
          </a:prstGeom>
        </p:spPr>
        <p:txBody>
          <a:bodyPr wrap="none">
            <a:spAutoFit/>
          </a:bodyPr>
          <a:lstStyle/>
          <a:p>
            <a:pPr marL="0" marR="0" lvl="0" indent="0" algn="l" defTabSz="864235"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242C2D"/>
                </a:solidFill>
                <a:effectLst/>
                <a:uLnTx/>
                <a:uFillTx/>
                <a:latin typeface="黑体"/>
                <a:ea typeface="黑体"/>
                <a:cs typeface="+mn-cs"/>
              </a:rPr>
              <a:t>随机初始化</a:t>
            </a:r>
          </a:p>
        </p:txBody>
      </p:sp>
      <p:sp>
        <p:nvSpPr>
          <p:cNvPr id="19" name="矩形 18">
            <a:extLst>
              <a:ext uri="{FF2B5EF4-FFF2-40B4-BE49-F238E27FC236}">
                <a16:creationId xmlns:a16="http://schemas.microsoft.com/office/drawing/2014/main" id="{4E767ACC-509B-6EE9-74A1-84CC05CD26A9}"/>
              </a:ext>
            </a:extLst>
          </p:cNvPr>
          <p:cNvSpPr/>
          <p:nvPr/>
        </p:nvSpPr>
        <p:spPr>
          <a:xfrm>
            <a:off x="5004735" y="5283718"/>
            <a:ext cx="2539972" cy="830997"/>
          </a:xfrm>
          <a:prstGeom prst="rect">
            <a:avLst/>
          </a:prstGeom>
        </p:spPr>
        <p:txBody>
          <a:bodyPr wrap="square">
            <a:spAutoFit/>
          </a:bodyPr>
          <a:lstStyle/>
          <a:p>
            <a:pPr marL="0" marR="0" lvl="0" indent="0" algn="l" defTabSz="864235"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242C2D"/>
                </a:solidFill>
                <a:effectLst/>
                <a:uLnTx/>
                <a:uFillTx/>
                <a:latin typeface="黑体"/>
                <a:ea typeface="黑体"/>
                <a:cs typeface="+mn-cs"/>
              </a:rPr>
              <a:t>经过训练：达到参数凝聚状态</a:t>
            </a:r>
          </a:p>
        </p:txBody>
      </p:sp>
      <p:sp>
        <p:nvSpPr>
          <p:cNvPr id="20" name="矩形 19">
            <a:extLst>
              <a:ext uri="{FF2B5EF4-FFF2-40B4-BE49-F238E27FC236}">
                <a16:creationId xmlns:a16="http://schemas.microsoft.com/office/drawing/2014/main" id="{2EA183ED-3F21-F53D-2AA6-25264BCEE159}"/>
              </a:ext>
            </a:extLst>
          </p:cNvPr>
          <p:cNvSpPr/>
          <p:nvPr/>
        </p:nvSpPr>
        <p:spPr>
          <a:xfrm>
            <a:off x="8117487" y="5283718"/>
            <a:ext cx="2069797" cy="461665"/>
          </a:xfrm>
          <a:prstGeom prst="rect">
            <a:avLst/>
          </a:prstGeom>
        </p:spPr>
        <p:txBody>
          <a:bodyPr wrap="none">
            <a:spAutoFit/>
          </a:bodyPr>
          <a:lstStyle/>
          <a:p>
            <a:pPr marL="0" marR="0" lvl="0" indent="0" algn="l" defTabSz="864235"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242C2D"/>
                </a:solidFill>
                <a:effectLst/>
                <a:uLnTx/>
                <a:uFillTx/>
                <a:latin typeface="黑体"/>
                <a:ea typeface="黑体"/>
                <a:cs typeface="+mn-cs"/>
              </a:rPr>
              <a:t>等价于小网络</a:t>
            </a:r>
            <a:endParaRPr kumimoji="0" lang="en-US" altLang="zh-CN" sz="2400" b="1" i="0" u="none" strike="noStrike" kern="1200" cap="none" spc="0" normalizeH="0" baseline="0" noProof="0" dirty="0">
              <a:ln>
                <a:noFill/>
              </a:ln>
              <a:solidFill>
                <a:srgbClr val="242C2D"/>
              </a:solidFill>
              <a:effectLst/>
              <a:uLnTx/>
              <a:uFillTx/>
              <a:latin typeface="黑体"/>
              <a:ea typeface="黑体"/>
              <a:cs typeface="+mn-cs"/>
            </a:endParaRPr>
          </a:p>
        </p:txBody>
      </p:sp>
      <p:cxnSp>
        <p:nvCxnSpPr>
          <p:cNvPr id="21" name="直接连接符 20">
            <a:extLst>
              <a:ext uri="{FF2B5EF4-FFF2-40B4-BE49-F238E27FC236}">
                <a16:creationId xmlns:a16="http://schemas.microsoft.com/office/drawing/2014/main" id="{536128A1-39A8-A861-3319-8F82F2AED566}"/>
              </a:ext>
            </a:extLst>
          </p:cNvPr>
          <p:cNvCxnSpPr/>
          <p:nvPr/>
        </p:nvCxnSpPr>
        <p:spPr>
          <a:xfrm>
            <a:off x="4886597" y="4019550"/>
            <a:ext cx="0" cy="1079500"/>
          </a:xfrm>
          <a:prstGeom prst="line">
            <a:avLst/>
          </a:prstGeom>
          <a:ln w="25400">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434CEB6C-4BB9-54C5-B1E4-43C8E884AB69}"/>
              </a:ext>
            </a:extLst>
          </p:cNvPr>
          <p:cNvCxnSpPr/>
          <p:nvPr/>
        </p:nvCxnSpPr>
        <p:spPr>
          <a:xfrm>
            <a:off x="7544707" y="4012344"/>
            <a:ext cx="0" cy="1079500"/>
          </a:xfrm>
          <a:prstGeom prst="line">
            <a:avLst/>
          </a:prstGeom>
          <a:ln w="25400">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900915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4B8A1-D46C-4811-ACAB-7C719B2BBE00}"/>
              </a:ext>
            </a:extLst>
          </p:cNvPr>
          <p:cNvSpPr>
            <a:spLocks noGrp="1"/>
          </p:cNvSpPr>
          <p:nvPr>
            <p:ph type="title"/>
          </p:nvPr>
        </p:nvSpPr>
        <p:spPr/>
        <p:txBody>
          <a:bodyPr/>
          <a:lstStyle/>
          <a:p>
            <a:r>
              <a:rPr lang="zh-CN" altLang="en-US" b="1" dirty="0"/>
              <a:t>一维实验：凝聚的过程</a:t>
            </a:r>
            <a:endParaRPr lang="zh-CN" altLang="en-US" dirty="0"/>
          </a:p>
        </p:txBody>
      </p:sp>
      <p:pic>
        <p:nvPicPr>
          <p:cNvPr id="4" name="内容占位符 4">
            <a:extLst>
              <a:ext uri="{FF2B5EF4-FFF2-40B4-BE49-F238E27FC236}">
                <a16:creationId xmlns:a16="http://schemas.microsoft.com/office/drawing/2014/main" id="{75213ACF-F202-4FD2-BC58-2C07DBA8D487}"/>
              </a:ext>
            </a:extLst>
          </p:cNvPr>
          <p:cNvPicPr>
            <a:picLocks noChangeAspect="1"/>
          </p:cNvPicPr>
          <p:nvPr/>
        </p:nvPicPr>
        <p:blipFill rotWithShape="1">
          <a:blip r:embed="rId3">
            <a:extLst>
              <a:ext uri="{28A0092B-C50C-407E-A947-70E740481C1C}">
                <a14:useLocalDpi xmlns:a14="http://schemas.microsoft.com/office/drawing/2010/main" val="0"/>
              </a:ext>
            </a:extLst>
          </a:blip>
          <a:srcRect t="10062"/>
          <a:stretch/>
        </p:blipFill>
        <p:spPr>
          <a:xfrm>
            <a:off x="63500" y="2690735"/>
            <a:ext cx="4537362" cy="306059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CF4DE31-1901-4AF5-B70D-42F8065D4388}"/>
                  </a:ext>
                </a:extLst>
              </p:cNvPr>
              <p:cNvSpPr txBox="1"/>
              <p:nvPr/>
            </p:nvSpPr>
            <p:spPr>
              <a:xfrm>
                <a:off x="1062511" y="1220611"/>
                <a:ext cx="7802734" cy="6421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sSub>
                      <m:sSubPr>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𝜃</m:t>
                        </m:r>
                      </m:sub>
                    </m:sSub>
                    <m:d>
                      <m:dPr>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d>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23"/>
                          </m:r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𝑚</m:t>
                        </m:r>
                      </m:sup>
                      <m:e>
                        <m:sSub>
                          <m:sSubPr>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𝑎</m:t>
                            </m:r>
                          </m:e>
                          <m: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func>
                          <m:funcPr>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funcPr>
                          <m:fName>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𝜎</m:t>
                            </m:r>
                          </m:fName>
                          <m:e>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𝑏</m:t>
                                </m:r>
                              </m:e>
                              <m: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r>
                              <a:rPr kumimoji="0" lang="en-US" altLang="zh-CN" sz="3200" b="0" i="1" u="none" strike="noStrike" kern="1200" cap="none" spc="0" normalizeH="0" baseline="0" noProof="0">
                                <a:ln>
                                  <a:noFill/>
                                </a:ln>
                                <a:solidFill>
                                  <a:srgbClr val="000000"/>
                                </a:solidFill>
                                <a:effectLst/>
                                <a:uLnTx/>
                                <a:uFillTx/>
                                <a:latin typeface="Cambria Math" panose="02040503050406030204" pitchFamily="18" charset="0"/>
                                <a:cs typeface="+mn-cs"/>
                              </a:rPr>
                              <m:t>)</m:t>
                            </m:r>
                          </m:e>
                        </m:func>
                      </m:e>
                    </m:nary>
                  </m:oMath>
                </a14:m>
                <a:r>
                  <a:rPr kumimoji="0" lang="zh-CN" altLang="en-US" sz="3200" b="0" i="0" u="none" strike="noStrike" kern="1200" cap="none" spc="0" normalizeH="0" baseline="0" noProof="0" dirty="0">
                    <a:ln>
                      <a:noFill/>
                    </a:ln>
                    <a:solidFill>
                      <a:srgbClr val="000000"/>
                    </a:solidFill>
                    <a:effectLst/>
                    <a:uLnTx/>
                    <a:uFillTx/>
                    <a:latin typeface="等线 Light" panose="02010600030101010101" pitchFamily="2" charset="-122"/>
                    <a:ea typeface="等线" panose="02010600030101010101" pitchFamily="2" charset="-122"/>
                    <a:cs typeface="+mn-cs"/>
                  </a:rPr>
                  <a:t> </a:t>
                </a:r>
                <a:r>
                  <a:rPr kumimoji="0" lang="en-US" altLang="zh-CN" sz="3200" b="0" i="0" u="none" strike="noStrike" kern="1200" cap="none" spc="0" normalizeH="0" baseline="0" noProof="0" dirty="0">
                    <a:ln>
                      <a:noFill/>
                    </a:ln>
                    <a:solidFill>
                      <a:srgbClr val="000000"/>
                    </a:solidFill>
                    <a:effectLst/>
                    <a:uLnTx/>
                    <a:uFillTx/>
                    <a:latin typeface="等线 Light" panose="02010600030101010101" pitchFamily="2" charset="-122"/>
                    <a:ea typeface="等线" panose="02010600030101010101" pitchFamily="2" charset="-122"/>
                    <a:cs typeface="+mn-cs"/>
                  </a:rPr>
                  <a:t> </a:t>
                </a:r>
                <a:r>
                  <a:rPr kumimoji="0" lang="en-US" altLang="zh-CN" sz="3200" b="0" i="0" u="none" strike="noStrike" kern="1200" cap="none" spc="0" normalizeH="0" baseline="0" noProof="0" dirty="0">
                    <a:ln>
                      <a:noFill/>
                    </a:ln>
                    <a:solidFill>
                      <a:srgbClr val="000000">
                        <a:lumMod val="50000"/>
                        <a:lumOff val="50000"/>
                      </a:srgbClr>
                    </a:solidFill>
                    <a:effectLst/>
                    <a:uLnTx/>
                    <a:uFillTx/>
                    <a:latin typeface="等线 Light" panose="02010600030101010101" pitchFamily="2" charset="-122"/>
                    <a:ea typeface="等线" panose="02010600030101010101" pitchFamily="2" charset="-122"/>
                    <a:cs typeface="+mn-cs"/>
                  </a:rPr>
                  <a:t>(</a:t>
                </a:r>
                <a14:m>
                  <m:oMath xmlns:m="http://schemas.openxmlformats.org/officeDocument/2006/math">
                    <m:sSub>
                      <m:sSubPr>
                        <m:ctrlPr>
                          <a:rPr kumimoji="0" lang="en-US" altLang="zh-CN" sz="3200" b="0" i="1" u="none" strike="noStrike" kern="1200" cap="none" spc="0" normalizeH="0" baseline="0" noProof="0" dirty="0" smtClean="0">
                            <a:ln>
                              <a:noFill/>
                            </a:ln>
                            <a:solidFill>
                              <a:srgbClr val="000000">
                                <a:lumMod val="50000"/>
                                <a:lumOff val="50000"/>
                              </a:srgbClr>
                            </a:solidFill>
                            <a:effectLst/>
                            <a:uLnTx/>
                            <a:uFillTx/>
                            <a:latin typeface="Cambria Math" panose="02040503050406030204" pitchFamily="18" charset="0"/>
                            <a:cs typeface="+mn-cs"/>
                          </a:rPr>
                        </m:ctrlPr>
                      </m:sSubPr>
                      <m:e>
                        <m:acc>
                          <m:accPr>
                            <m:chr m:val="̃"/>
                            <m:ctrlPr>
                              <a:rPr kumimoji="0" lang="en-US" altLang="zh-CN" sz="3200" b="0" i="1" u="none" strike="noStrike" kern="1200" cap="none" spc="0" normalizeH="0" baseline="0" noProof="0" dirty="0">
                                <a:ln>
                                  <a:noFill/>
                                </a:ln>
                                <a:solidFill>
                                  <a:srgbClr val="000000">
                                    <a:lumMod val="50000"/>
                                    <a:lumOff val="50000"/>
                                  </a:srgbClr>
                                </a:solidFill>
                                <a:effectLst/>
                                <a:uLnTx/>
                                <a:uFillTx/>
                                <a:latin typeface="Cambria Math" panose="02040503050406030204" pitchFamily="18" charset="0"/>
                                <a:cs typeface="+mn-cs"/>
                              </a:rPr>
                            </m:ctrlPr>
                          </m:accPr>
                          <m:e>
                            <m:r>
                              <a:rPr kumimoji="0" lang="en-US" altLang="zh-CN" sz="3200" b="0" i="1" u="none" strike="noStrike" kern="1200" cap="none" spc="0" normalizeH="0" baseline="0" noProof="0" dirty="0">
                                <a:ln>
                                  <a:noFill/>
                                </a:ln>
                                <a:solidFill>
                                  <a:srgbClr val="000000">
                                    <a:lumMod val="50000"/>
                                    <a:lumOff val="50000"/>
                                  </a:srgbClr>
                                </a:solidFill>
                                <a:effectLst/>
                                <a:uLnTx/>
                                <a:uFillTx/>
                                <a:latin typeface="Cambria Math" panose="02040503050406030204" pitchFamily="18" charset="0"/>
                                <a:cs typeface="+mn-cs"/>
                              </a:rPr>
                              <m:t>𝑤</m:t>
                            </m:r>
                          </m:e>
                        </m:acc>
                      </m:e>
                      <m:sub>
                        <m:r>
                          <a:rPr kumimoji="0" lang="en-US" altLang="zh-CN" sz="3200" b="0" i="1" u="none" strike="noStrike" kern="1200" cap="none" spc="0" normalizeH="0" baseline="0" noProof="0" dirty="0">
                            <a:ln>
                              <a:noFill/>
                            </a:ln>
                            <a:solidFill>
                              <a:srgbClr val="000000">
                                <a:lumMod val="50000"/>
                                <a:lumOff val="50000"/>
                              </a:srgbClr>
                            </a:solidFill>
                            <a:effectLst/>
                            <a:uLnTx/>
                            <a:uFillTx/>
                            <a:latin typeface="Cambria Math" panose="02040503050406030204" pitchFamily="18" charset="0"/>
                            <a:cs typeface="+mn-cs"/>
                          </a:rPr>
                          <m:t>𝑗</m:t>
                        </m:r>
                      </m:sub>
                    </m:sSub>
                    <m:r>
                      <a:rPr kumimoji="0" lang="en-US" altLang="zh-CN" sz="3200" b="0" i="1" u="none" strike="noStrike" kern="1200" cap="none" spc="0" normalizeH="0" baseline="0" noProof="0" dirty="0" smtClean="0">
                        <a:ln>
                          <a:noFill/>
                        </a:ln>
                        <a:solidFill>
                          <a:srgbClr val="000000">
                            <a:lumMod val="50000"/>
                            <a:lumOff val="50000"/>
                          </a:srgbClr>
                        </a:solidFill>
                        <a:effectLst/>
                        <a:uLnTx/>
                        <a:uFillTx/>
                        <a:latin typeface="Cambria Math" panose="02040503050406030204" pitchFamily="18" charset="0"/>
                        <a:cs typeface="+mn-cs"/>
                      </a:rPr>
                      <m:t>=[</m:t>
                    </m:r>
                    <m:sSub>
                      <m:sSubPr>
                        <m:ctrlPr>
                          <a:rPr kumimoji="0" lang="en-US" altLang="zh-CN" sz="3200" b="0" i="1" u="none" strike="noStrike" kern="1200" cap="none" spc="0" normalizeH="0" baseline="0" noProof="0" dirty="0" smtClean="0">
                            <a:ln>
                              <a:noFill/>
                            </a:ln>
                            <a:solidFill>
                              <a:srgbClr val="000000">
                                <a:lumMod val="50000"/>
                                <a:lumOff val="50000"/>
                              </a:srgbClr>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dirty="0">
                            <a:ln>
                              <a:noFill/>
                            </a:ln>
                            <a:solidFill>
                              <a:srgbClr val="000000">
                                <a:lumMod val="50000"/>
                                <a:lumOff val="50000"/>
                              </a:srgbClr>
                            </a:solidFill>
                            <a:effectLst/>
                            <a:uLnTx/>
                            <a:uFillTx/>
                            <a:latin typeface="Cambria Math" panose="02040503050406030204" pitchFamily="18" charset="0"/>
                            <a:cs typeface="+mn-cs"/>
                          </a:rPr>
                          <m:t>𝑤</m:t>
                        </m:r>
                      </m:e>
                      <m:sub>
                        <m:r>
                          <a:rPr kumimoji="0" lang="en-US" altLang="zh-CN" sz="3200" b="0" i="1" u="none" strike="noStrike" kern="1200" cap="none" spc="0" normalizeH="0" baseline="0" noProof="0" dirty="0">
                            <a:ln>
                              <a:noFill/>
                            </a:ln>
                            <a:solidFill>
                              <a:srgbClr val="000000">
                                <a:lumMod val="50000"/>
                                <a:lumOff val="50000"/>
                              </a:srgbClr>
                            </a:solidFill>
                            <a:effectLst/>
                            <a:uLnTx/>
                            <a:uFillTx/>
                            <a:latin typeface="Cambria Math" panose="02040503050406030204" pitchFamily="18" charset="0"/>
                            <a:cs typeface="+mn-cs"/>
                          </a:rPr>
                          <m:t>𝑗</m:t>
                        </m:r>
                      </m:sub>
                    </m:sSub>
                    <m:r>
                      <a:rPr kumimoji="0" lang="en-US" altLang="zh-CN" sz="3200" b="0" i="1" u="none" strike="noStrike" kern="1200" cap="none" spc="0" normalizeH="0" baseline="0" noProof="0" dirty="0" smtClean="0">
                        <a:ln>
                          <a:noFill/>
                        </a:ln>
                        <a:solidFill>
                          <a:srgbClr val="000000">
                            <a:lumMod val="50000"/>
                            <a:lumOff val="50000"/>
                          </a:srgbClr>
                        </a:solidFill>
                        <a:effectLst/>
                        <a:uLnTx/>
                        <a:uFillTx/>
                        <a:latin typeface="Cambria Math" panose="02040503050406030204" pitchFamily="18" charset="0"/>
                        <a:cs typeface="+mn-cs"/>
                      </a:rPr>
                      <m:t>,</m:t>
                    </m:r>
                    <m:sSub>
                      <m:sSubPr>
                        <m:ctrlPr>
                          <a:rPr kumimoji="0" lang="en-US" altLang="zh-CN" sz="3200" b="0" i="1" u="none" strike="noStrike" kern="1200" cap="none" spc="0" normalizeH="0" baseline="0" noProof="0" dirty="0" smtClean="0">
                            <a:ln>
                              <a:noFill/>
                            </a:ln>
                            <a:solidFill>
                              <a:srgbClr val="000000">
                                <a:lumMod val="50000"/>
                                <a:lumOff val="50000"/>
                              </a:srgbClr>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dirty="0">
                            <a:ln>
                              <a:noFill/>
                            </a:ln>
                            <a:solidFill>
                              <a:srgbClr val="000000">
                                <a:lumMod val="50000"/>
                                <a:lumOff val="50000"/>
                              </a:srgbClr>
                            </a:solidFill>
                            <a:effectLst/>
                            <a:uLnTx/>
                            <a:uFillTx/>
                            <a:latin typeface="Cambria Math" panose="02040503050406030204" pitchFamily="18" charset="0"/>
                            <a:cs typeface="+mn-cs"/>
                          </a:rPr>
                          <m:t>𝑏</m:t>
                        </m:r>
                      </m:e>
                      <m:sub>
                        <m:r>
                          <a:rPr kumimoji="0" lang="en-US" altLang="zh-CN" sz="3200" b="0" i="1" u="none" strike="noStrike" kern="1200" cap="none" spc="0" normalizeH="0" baseline="0" noProof="0" dirty="0">
                            <a:ln>
                              <a:noFill/>
                            </a:ln>
                            <a:solidFill>
                              <a:srgbClr val="000000">
                                <a:lumMod val="50000"/>
                                <a:lumOff val="50000"/>
                              </a:srgbClr>
                            </a:solidFill>
                            <a:effectLst/>
                            <a:uLnTx/>
                            <a:uFillTx/>
                            <a:latin typeface="Cambria Math" panose="02040503050406030204" pitchFamily="18" charset="0"/>
                            <a:cs typeface="+mn-cs"/>
                          </a:rPr>
                          <m:t>𝑗</m:t>
                        </m:r>
                      </m:sub>
                    </m:sSub>
                    <m:r>
                      <a:rPr kumimoji="0" lang="en-US" altLang="zh-CN" sz="3200" b="0" i="1" u="none" strike="noStrike" kern="1200" cap="none" spc="0" normalizeH="0" baseline="0" noProof="0" dirty="0" smtClean="0">
                        <a:ln>
                          <a:noFill/>
                        </a:ln>
                        <a:solidFill>
                          <a:srgbClr val="000000">
                            <a:lumMod val="50000"/>
                            <a:lumOff val="50000"/>
                          </a:srgbClr>
                        </a:solidFill>
                        <a:effectLst/>
                        <a:uLnTx/>
                        <a:uFillTx/>
                        <a:latin typeface="Cambria Math" panose="02040503050406030204" pitchFamily="18" charset="0"/>
                        <a:cs typeface="+mn-cs"/>
                      </a:rPr>
                      <m:t>]</m:t>
                    </m:r>
                  </m:oMath>
                </a14:m>
                <a:r>
                  <a:rPr kumimoji="0" lang="en-US" altLang="zh-CN" sz="3200" b="0" i="0" u="none" strike="noStrike" kern="1200" cap="none" spc="0" normalizeH="0" baseline="0" noProof="0" dirty="0">
                    <a:ln>
                      <a:noFill/>
                    </a:ln>
                    <a:solidFill>
                      <a:srgbClr val="000000">
                        <a:lumMod val="50000"/>
                        <a:lumOff val="50000"/>
                      </a:srgbClr>
                    </a:solidFill>
                    <a:effectLst/>
                    <a:uLnTx/>
                    <a:uFillTx/>
                    <a:latin typeface="等线 Light"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srgbClr val="000000">
                      <a:lumMod val="50000"/>
                      <a:lumOff val="50000"/>
                    </a:srgbClr>
                  </a:solidFill>
                  <a:effectLst/>
                  <a:uLnTx/>
                  <a:uFillTx/>
                  <a:latin typeface="等线 Light" panose="02010600030101010101" pitchFamily="2" charset="-122"/>
                  <a:ea typeface="等线" panose="02010600030101010101" pitchFamily="2" charset="-122"/>
                  <a:cs typeface="+mn-cs"/>
                </a:endParaRPr>
              </a:p>
            </p:txBody>
          </p:sp>
        </mc:Choice>
        <mc:Fallback xmlns="">
          <p:sp>
            <p:nvSpPr>
              <p:cNvPr id="5" name="文本框 4">
                <a:extLst>
                  <a:ext uri="{FF2B5EF4-FFF2-40B4-BE49-F238E27FC236}">
                    <a16:creationId xmlns:a16="http://schemas.microsoft.com/office/drawing/2014/main" id="{3CF4DE31-1901-4AF5-B70D-42F8065D4388}"/>
                  </a:ext>
                </a:extLst>
              </p:cNvPr>
              <p:cNvSpPr txBox="1">
                <a:spLocks noRot="1" noChangeAspect="1" noMove="1" noResize="1" noEditPoints="1" noAdjustHandles="1" noChangeArrowheads="1" noChangeShapeType="1" noTextEdit="1"/>
              </p:cNvSpPr>
              <p:nvPr/>
            </p:nvSpPr>
            <p:spPr>
              <a:xfrm>
                <a:off x="1062511" y="1220611"/>
                <a:ext cx="7802734" cy="642163"/>
              </a:xfrm>
              <a:prstGeom prst="rect">
                <a:avLst/>
              </a:prstGeom>
              <a:blipFill>
                <a:blip r:embed="rId4"/>
                <a:stretch>
                  <a:fillRect l="-1138" t="-121569" b="-17843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95A64F5-0B09-4D84-96FD-DCA7C5A25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4034" y="2348307"/>
            <a:ext cx="3869267" cy="2901951"/>
          </a:xfrm>
          <a:prstGeom prst="rect">
            <a:avLst/>
          </a:prstGeom>
        </p:spPr>
      </p:pic>
      <p:pic>
        <p:nvPicPr>
          <p:cNvPr id="9" name="图片 8">
            <a:extLst>
              <a:ext uri="{FF2B5EF4-FFF2-40B4-BE49-F238E27FC236}">
                <a16:creationId xmlns:a16="http://schemas.microsoft.com/office/drawing/2014/main" id="{64E0179F-F859-42C7-9F98-32A69910A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3110" y="2348307"/>
            <a:ext cx="3199130" cy="3199130"/>
          </a:xfrm>
          <a:prstGeom prst="rect">
            <a:avLst/>
          </a:prstGeom>
        </p:spPr>
      </p:pic>
      <p:cxnSp>
        <p:nvCxnSpPr>
          <p:cNvPr id="8" name="直接箭头连接符 7">
            <a:extLst>
              <a:ext uri="{FF2B5EF4-FFF2-40B4-BE49-F238E27FC236}">
                <a16:creationId xmlns:a16="http://schemas.microsoft.com/office/drawing/2014/main" id="{3373EA17-E79A-9D5D-4AFF-DCB6ECB966D1}"/>
              </a:ext>
            </a:extLst>
          </p:cNvPr>
          <p:cNvCxnSpPr/>
          <p:nvPr/>
        </p:nvCxnSpPr>
        <p:spPr>
          <a:xfrm>
            <a:off x="8253301" y="5457812"/>
            <a:ext cx="3268924" cy="5203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55D1FC0-1F0E-A125-88E0-B385D42A2C34}"/>
              </a:ext>
            </a:extLst>
          </p:cNvPr>
          <p:cNvCxnSpPr>
            <a:cxnSpLocks/>
          </p:cNvCxnSpPr>
          <p:nvPr/>
        </p:nvCxnSpPr>
        <p:spPr>
          <a:xfrm flipV="1">
            <a:off x="8405701" y="2110478"/>
            <a:ext cx="0" cy="349973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B75296F-B253-5506-82FD-0DBC36883DB8}"/>
                  </a:ext>
                </a:extLst>
              </p:cNvPr>
              <p:cNvSpPr txBox="1"/>
              <p:nvPr/>
            </p:nvSpPr>
            <p:spPr>
              <a:xfrm>
                <a:off x="8987510" y="5517350"/>
                <a:ext cx="18436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dirty="0" smtClean="0">
                          <a:ln>
                            <a:noFill/>
                          </a:ln>
                          <a:solidFill>
                            <a:srgbClr val="B61616"/>
                          </a:solidFill>
                          <a:effectLst/>
                          <a:uLnTx/>
                          <a:uFillTx/>
                          <a:latin typeface="Cambria Math" panose="02040503050406030204" pitchFamily="18" charset="0"/>
                          <a:cs typeface="+mn-cs"/>
                        </a:rPr>
                        <m:t>𝑤</m:t>
                      </m:r>
                    </m:oMath>
                  </m:oMathPara>
                </a14:m>
                <a:endParaRPr kumimoji="0" lang="zh-CN" altLang="en-US" sz="20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14" name="文本框 13">
                <a:extLst>
                  <a:ext uri="{FF2B5EF4-FFF2-40B4-BE49-F238E27FC236}">
                    <a16:creationId xmlns:a16="http://schemas.microsoft.com/office/drawing/2014/main" id="{2B75296F-B253-5506-82FD-0DBC36883DB8}"/>
                  </a:ext>
                </a:extLst>
              </p:cNvPr>
              <p:cNvSpPr txBox="1">
                <a:spLocks noRot="1" noChangeAspect="1" noMove="1" noResize="1" noEditPoints="1" noAdjustHandles="1" noChangeArrowheads="1" noChangeShapeType="1" noTextEdit="1"/>
              </p:cNvSpPr>
              <p:nvPr/>
            </p:nvSpPr>
            <p:spPr>
              <a:xfrm>
                <a:off x="8987510" y="5517350"/>
                <a:ext cx="1843669"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8DC0CF0-F092-AFF5-4BCF-D10ED53C32A7}"/>
                  </a:ext>
                </a:extLst>
              </p:cNvPr>
              <p:cNvSpPr txBox="1"/>
              <p:nvPr/>
            </p:nvSpPr>
            <p:spPr>
              <a:xfrm rot="16200000">
                <a:off x="7735965" y="3524007"/>
                <a:ext cx="87418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dirty="0" smtClean="0">
                          <a:ln>
                            <a:noFill/>
                          </a:ln>
                          <a:solidFill>
                            <a:srgbClr val="B61616"/>
                          </a:solidFill>
                          <a:effectLst/>
                          <a:uLnTx/>
                          <a:uFillTx/>
                          <a:latin typeface="Cambria Math" panose="02040503050406030204" pitchFamily="18" charset="0"/>
                          <a:cs typeface="+mn-cs"/>
                        </a:rPr>
                        <m:t>𝑏</m:t>
                      </m:r>
                    </m:oMath>
                  </m:oMathPara>
                </a14:m>
                <a:endParaRPr kumimoji="0" lang="zh-CN" altLang="en-US" sz="20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15" name="文本框 14">
                <a:extLst>
                  <a:ext uri="{FF2B5EF4-FFF2-40B4-BE49-F238E27FC236}">
                    <a16:creationId xmlns:a16="http://schemas.microsoft.com/office/drawing/2014/main" id="{08DC0CF0-F092-AFF5-4BCF-D10ED53C32A7}"/>
                  </a:ext>
                </a:extLst>
              </p:cNvPr>
              <p:cNvSpPr txBox="1">
                <a:spLocks noRot="1" noChangeAspect="1" noMove="1" noResize="1" noEditPoints="1" noAdjustHandles="1" noChangeArrowheads="1" noChangeShapeType="1" noTextEdit="1"/>
              </p:cNvSpPr>
              <p:nvPr/>
            </p:nvSpPr>
            <p:spPr>
              <a:xfrm rot="16200000">
                <a:off x="7735965" y="3524007"/>
                <a:ext cx="874180" cy="400110"/>
              </a:xfrm>
              <a:prstGeom prst="rect">
                <a:avLst/>
              </a:prstGeom>
              <a:blipFill>
                <a:blip r:embed="rId8"/>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AFF8AF98-59E0-347D-01BA-73AF9E99C97F}"/>
              </a:ext>
            </a:extLst>
          </p:cNvPr>
          <p:cNvSpPr txBox="1"/>
          <p:nvPr/>
        </p:nvSpPr>
        <p:spPr>
          <a:xfrm>
            <a:off x="1360821" y="5309787"/>
            <a:ext cx="3133344" cy="9645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242C2D"/>
                </a:solidFill>
                <a:effectLst/>
                <a:uLnTx/>
                <a:uFillTx/>
                <a:latin typeface="Book Antiqua"/>
                <a:ea typeface="黑体"/>
                <a:cs typeface="+mn-cs"/>
              </a:rPr>
              <a:t>蓝点为训练点</a:t>
            </a:r>
            <a:endParaRPr kumimoji="1" lang="en-US" altLang="zh-CN" sz="2000" b="0" i="0" u="none" strike="noStrike" kern="1200" cap="none" spc="0" normalizeH="0" baseline="0" noProof="0" dirty="0">
              <a:ln>
                <a:noFill/>
              </a:ln>
              <a:solidFill>
                <a:srgbClr val="242C2D"/>
              </a:solidFill>
              <a:effectLst/>
              <a:uLnTx/>
              <a:uFillTx/>
              <a:latin typeface="Book Antiqua"/>
              <a:ea typeface="黑体"/>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242C2D"/>
                </a:solidFill>
                <a:effectLst/>
                <a:uLnTx/>
                <a:uFillTx/>
                <a:latin typeface="Book Antiqua"/>
                <a:ea typeface="黑体"/>
                <a:cs typeface="+mn-cs"/>
              </a:rPr>
              <a:t>红线为输出函数</a:t>
            </a:r>
          </a:p>
        </p:txBody>
      </p:sp>
      <p:sp>
        <p:nvSpPr>
          <p:cNvPr id="6" name="文本框 5">
            <a:extLst>
              <a:ext uri="{FF2B5EF4-FFF2-40B4-BE49-F238E27FC236}">
                <a16:creationId xmlns:a16="http://schemas.microsoft.com/office/drawing/2014/main" id="{EFDB74CB-2F5A-9772-F032-B9B900EB7AB0}"/>
              </a:ext>
            </a:extLst>
          </p:cNvPr>
          <p:cNvSpPr txBox="1"/>
          <p:nvPr/>
        </p:nvSpPr>
        <p:spPr>
          <a:xfrm>
            <a:off x="5440646" y="5782697"/>
            <a:ext cx="31333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242C2D"/>
                </a:solidFill>
                <a:effectLst/>
                <a:uLnTx/>
                <a:uFillTx/>
                <a:latin typeface="Book Antiqua"/>
                <a:ea typeface="黑体"/>
                <a:cs typeface="+mn-cs"/>
              </a:rPr>
              <a:t>损失函数</a:t>
            </a:r>
          </a:p>
        </p:txBody>
      </p:sp>
      <p:sp>
        <p:nvSpPr>
          <p:cNvPr id="11" name="文本框 10">
            <a:extLst>
              <a:ext uri="{FF2B5EF4-FFF2-40B4-BE49-F238E27FC236}">
                <a16:creationId xmlns:a16="http://schemas.microsoft.com/office/drawing/2014/main" id="{C7A5BD57-BC47-ECB3-89F8-F42887A1ED02}"/>
              </a:ext>
            </a:extLst>
          </p:cNvPr>
          <p:cNvSpPr txBox="1"/>
          <p:nvPr/>
        </p:nvSpPr>
        <p:spPr>
          <a:xfrm>
            <a:off x="9058656" y="5802268"/>
            <a:ext cx="31333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242C2D"/>
                </a:solidFill>
                <a:effectLst/>
                <a:uLnTx/>
                <a:uFillTx/>
                <a:latin typeface="Book Antiqua"/>
                <a:ea typeface="黑体"/>
                <a:cs typeface="+mn-cs"/>
              </a:rPr>
              <a:t>输入权重</a:t>
            </a:r>
          </a:p>
        </p:txBody>
      </p:sp>
      <p:sp>
        <p:nvSpPr>
          <p:cNvPr id="12" name="文本框 11">
            <a:extLst>
              <a:ext uri="{FF2B5EF4-FFF2-40B4-BE49-F238E27FC236}">
                <a16:creationId xmlns:a16="http://schemas.microsoft.com/office/drawing/2014/main" id="{6F7388B8-6E94-1808-6DD7-D3C130D520D4}"/>
              </a:ext>
            </a:extLst>
          </p:cNvPr>
          <p:cNvSpPr txBox="1"/>
          <p:nvPr/>
        </p:nvSpPr>
        <p:spPr>
          <a:xfrm>
            <a:off x="9324787" y="1320973"/>
            <a:ext cx="3133344" cy="9645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242C2D"/>
                </a:solidFill>
                <a:effectLst/>
                <a:uLnTx/>
                <a:uFillTx/>
                <a:latin typeface="Book Antiqua"/>
                <a:ea typeface="黑体"/>
                <a:cs typeface="+mn-cs"/>
              </a:rPr>
              <a:t>蓝线为训练轨迹</a:t>
            </a:r>
            <a:endParaRPr kumimoji="1" lang="en-US" altLang="zh-CN" sz="2000" b="0" i="0" u="none" strike="noStrike" kern="1200" cap="none" spc="0" normalizeH="0" baseline="0" noProof="0" dirty="0">
              <a:ln>
                <a:noFill/>
              </a:ln>
              <a:solidFill>
                <a:srgbClr val="242C2D"/>
              </a:solidFill>
              <a:effectLst/>
              <a:uLnTx/>
              <a:uFillTx/>
              <a:latin typeface="Book Antiqua"/>
              <a:ea typeface="黑体"/>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242C2D"/>
                </a:solidFill>
                <a:effectLst/>
                <a:uLnTx/>
                <a:uFillTx/>
                <a:latin typeface="Book Antiqua"/>
                <a:ea typeface="黑体"/>
                <a:cs typeface="+mn-cs"/>
              </a:rPr>
              <a:t>红点为神经元当前状态</a:t>
            </a:r>
          </a:p>
        </p:txBody>
      </p:sp>
      <p:sp>
        <p:nvSpPr>
          <p:cNvPr id="13" name="文本框 12">
            <a:extLst>
              <a:ext uri="{FF2B5EF4-FFF2-40B4-BE49-F238E27FC236}">
                <a16:creationId xmlns:a16="http://schemas.microsoft.com/office/drawing/2014/main" id="{87A39FEC-AD85-DF26-FCF6-09D57850A92F}"/>
              </a:ext>
            </a:extLst>
          </p:cNvPr>
          <p:cNvSpPr txBox="1"/>
          <p:nvPr/>
        </p:nvSpPr>
        <p:spPr>
          <a:xfrm>
            <a:off x="63500" y="6435334"/>
            <a:ext cx="792430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Book Antiqua"/>
                <a:ea typeface="黑体"/>
                <a:cs typeface="+mn-cs"/>
              </a:rPr>
              <a:t> </a:t>
            </a:r>
            <a:r>
              <a:rPr kumimoji="0" lang="en-US" altLang="zh-CN" sz="1400" b="0" i="0" u="none" strike="noStrike" kern="1200" cap="none" spc="0" normalizeH="0" baseline="0" noProof="0" dirty="0">
                <a:ln>
                  <a:noFill/>
                </a:ln>
                <a:solidFill>
                  <a:srgbClr val="FFFFFF"/>
                </a:solidFill>
                <a:effectLst/>
                <a:uLnTx/>
                <a:uFillTx/>
                <a:latin typeface="Book Antiqua"/>
                <a:ea typeface="黑体"/>
                <a:cs typeface="+mn-cs"/>
              </a:rPr>
              <a:t>《</a:t>
            </a:r>
            <a:r>
              <a:rPr kumimoji="0" lang="zh-CN" altLang="en-US" sz="1400" b="0" i="0" u="none" strike="noStrike" kern="1200" cap="none" spc="0" normalizeH="0" baseline="0" noProof="0" dirty="0">
                <a:ln>
                  <a:noFill/>
                </a:ln>
                <a:solidFill>
                  <a:srgbClr val="FFFFFF"/>
                </a:solidFill>
                <a:effectLst/>
                <a:uLnTx/>
                <a:uFillTx/>
                <a:latin typeface="Book Antiqua"/>
                <a:ea typeface="黑体"/>
                <a:cs typeface="+mn-cs"/>
              </a:rPr>
              <a:t>深度学习现象导论</a:t>
            </a:r>
            <a:r>
              <a:rPr kumimoji="0" lang="en-US" altLang="zh-CN" sz="1400" b="0" i="0" u="none" strike="noStrike" kern="1200" cap="none" spc="0" normalizeH="0" baseline="0" noProof="0" dirty="0">
                <a:ln>
                  <a:noFill/>
                </a:ln>
                <a:solidFill>
                  <a:srgbClr val="FFFFFF"/>
                </a:solidFill>
                <a:effectLst/>
                <a:uLnTx/>
                <a:uFillTx/>
                <a:latin typeface="Book Antiqua"/>
                <a:ea typeface="黑体"/>
                <a:cs typeface="+mn-cs"/>
              </a:rPr>
              <a:t>》 </a:t>
            </a:r>
            <a:r>
              <a:rPr kumimoji="0" lang="zh-CN" altLang="en-US" sz="1400" b="0" i="0" u="none" strike="noStrike" kern="1200" cap="none" spc="0" normalizeH="0" baseline="0" noProof="0" dirty="0">
                <a:ln>
                  <a:noFill/>
                </a:ln>
                <a:solidFill>
                  <a:srgbClr val="FFFFFF"/>
                </a:solidFill>
                <a:effectLst/>
                <a:uLnTx/>
                <a:uFillTx/>
                <a:latin typeface="Book Antiqua"/>
                <a:ea typeface="黑体"/>
                <a:cs typeface="+mn-cs"/>
              </a:rPr>
              <a:t>许志钦、张耀宇</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BD329A0-EBF7-A6A6-11A9-447658FF3B29}"/>
                  </a:ext>
                </a:extLst>
              </p:cNvPr>
              <p:cNvSpPr txBox="1"/>
              <p:nvPr/>
            </p:nvSpPr>
            <p:spPr>
              <a:xfrm>
                <a:off x="1816359" y="1930283"/>
                <a:ext cx="48830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𝜎</m:t>
                      </m:r>
                      <m:d>
                        <m:dPr>
                          <m:ctrlP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𝑥</m:t>
                          </m:r>
                        </m:e>
                      </m:d>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func>
                        <m:funcPr>
                          <m:ctrlP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smtClean="0">
                              <a:ln>
                                <a:noFill/>
                              </a:ln>
                              <a:solidFill>
                                <a:srgbClr val="B61616"/>
                              </a:solidFill>
                              <a:effectLst/>
                              <a:uLnTx/>
                              <a:uFillTx/>
                              <a:latin typeface="Cambria Math" panose="02040503050406030204" pitchFamily="18" charset="0"/>
                              <a:cs typeface="+mn-cs"/>
                            </a:rPr>
                            <m:t>max</m:t>
                          </m:r>
                        </m:fName>
                        <m:e>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(0,</m:t>
                          </m:r>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𝑥</m:t>
                          </m:r>
                          <m:r>
                            <a:rPr kumimoji="0" lang="en-US" altLang="zh-CN" sz="2000" b="0" i="1" u="none" strike="noStrike" kern="1200" cap="none" spc="0" normalizeH="0" baseline="0" noProof="0" smtClean="0">
                              <a:ln>
                                <a:noFill/>
                              </a:ln>
                              <a:solidFill>
                                <a:srgbClr val="B61616"/>
                              </a:solidFill>
                              <a:effectLst/>
                              <a:uLnTx/>
                              <a:uFillTx/>
                              <a:latin typeface="Cambria Math" panose="02040503050406030204" pitchFamily="18" charset="0"/>
                              <a:cs typeface="+mn-cs"/>
                            </a:rPr>
                            <m:t>)</m:t>
                          </m:r>
                        </m:e>
                      </m:func>
                    </m:oMath>
                  </m:oMathPara>
                </a14:m>
                <a:endParaRPr kumimoji="0" lang="zh-CN" altLang="en-US" sz="2000" b="0" i="0" u="none" strike="noStrike" kern="1200" cap="none" spc="0" normalizeH="0" baseline="0" noProof="0" dirty="0">
                  <a:ln>
                    <a:noFill/>
                  </a:ln>
                  <a:solidFill>
                    <a:srgbClr val="B61616"/>
                  </a:solidFill>
                  <a:effectLst/>
                  <a:uLnTx/>
                  <a:uFillTx/>
                  <a:latin typeface="Book Antiqua"/>
                  <a:ea typeface="黑体"/>
                  <a:cs typeface="+mn-cs"/>
                </a:endParaRPr>
              </a:p>
            </p:txBody>
          </p:sp>
        </mc:Choice>
        <mc:Fallback xmlns="">
          <p:sp>
            <p:nvSpPr>
              <p:cNvPr id="16" name="文本框 15">
                <a:extLst>
                  <a:ext uri="{FF2B5EF4-FFF2-40B4-BE49-F238E27FC236}">
                    <a16:creationId xmlns:a16="http://schemas.microsoft.com/office/drawing/2014/main" id="{EBD329A0-EBF7-A6A6-11A9-447658FF3B29}"/>
                  </a:ext>
                </a:extLst>
              </p:cNvPr>
              <p:cNvSpPr txBox="1">
                <a:spLocks noRot="1" noChangeAspect="1" noMove="1" noResize="1" noEditPoints="1" noAdjustHandles="1" noChangeArrowheads="1" noChangeShapeType="1" noTextEdit="1"/>
              </p:cNvSpPr>
              <p:nvPr/>
            </p:nvSpPr>
            <p:spPr>
              <a:xfrm>
                <a:off x="1816359" y="1930283"/>
                <a:ext cx="4883019" cy="400110"/>
              </a:xfrm>
              <a:prstGeom prst="rect">
                <a:avLst/>
              </a:prstGeom>
              <a:blipFill>
                <a:blip r:embed="rId9"/>
                <a:stretch>
                  <a:fillRect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237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81EF-2664-9EF9-DE7E-7EECB24CCE3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316BCBD-B9E6-69F8-11F6-62540629FCC6}"/>
              </a:ext>
            </a:extLst>
          </p:cNvPr>
          <p:cNvSpPr>
            <a:spLocks noGrp="1"/>
          </p:cNvSpPr>
          <p:nvPr>
            <p:ph type="title"/>
          </p:nvPr>
        </p:nvSpPr>
        <p:spPr/>
        <p:txBody>
          <a:bodyPr/>
          <a:lstStyle/>
          <a:p>
            <a:r>
              <a:rPr lang="zh-CN" altLang="en-US" dirty="0"/>
              <a:t>神经元运动轨迹：逐渐凝聚到更多的方向</a:t>
            </a:r>
          </a:p>
        </p:txBody>
      </p:sp>
      <p:pic>
        <p:nvPicPr>
          <p:cNvPr id="3" name="图片 2">
            <a:extLst>
              <a:ext uri="{FF2B5EF4-FFF2-40B4-BE49-F238E27FC236}">
                <a16:creationId xmlns:a16="http://schemas.microsoft.com/office/drawing/2014/main" id="{236EC1EE-9664-9212-53B2-4DCF72018F93}"/>
              </a:ext>
            </a:extLst>
          </p:cNvPr>
          <p:cNvPicPr>
            <a:picLocks noChangeAspect="1"/>
          </p:cNvPicPr>
          <p:nvPr/>
        </p:nvPicPr>
        <p:blipFill>
          <a:blip r:embed="rId2" cstate="print">
            <a:extLst>
              <a:ext uri="{28A0092B-C50C-407E-A947-70E740481C1C}">
                <a14:useLocalDpi xmlns:a14="http://schemas.microsoft.com/office/drawing/2010/main" val="0"/>
              </a:ext>
            </a:extLst>
          </a:blip>
          <a:srcRect t="2087" b="14508"/>
          <a:stretch>
            <a:fillRect/>
          </a:stretch>
        </p:blipFill>
        <p:spPr>
          <a:xfrm>
            <a:off x="866432" y="855279"/>
            <a:ext cx="9689599" cy="2864386"/>
          </a:xfrm>
          <a:prstGeom prst="rect">
            <a:avLst/>
          </a:prstGeom>
        </p:spPr>
      </p:pic>
      <p:sp>
        <p:nvSpPr>
          <p:cNvPr id="4" name="文本框 3">
            <a:extLst>
              <a:ext uri="{FF2B5EF4-FFF2-40B4-BE49-F238E27FC236}">
                <a16:creationId xmlns:a16="http://schemas.microsoft.com/office/drawing/2014/main" id="{176AD193-9B4E-0034-328A-AD6C75A5A741}"/>
              </a:ext>
            </a:extLst>
          </p:cNvPr>
          <p:cNvSpPr txBox="1"/>
          <p:nvPr/>
        </p:nvSpPr>
        <p:spPr>
          <a:xfrm>
            <a:off x="63500" y="6435334"/>
            <a:ext cx="792430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Book Antiqua"/>
                <a:ea typeface="黑体"/>
                <a:cs typeface="+mn-cs"/>
              </a:rPr>
              <a:t> </a:t>
            </a:r>
            <a:r>
              <a:rPr kumimoji="0" lang="en-US" altLang="zh-CN" sz="1400" b="0" i="0" u="none" strike="noStrike" kern="1200" cap="none" spc="0" normalizeH="0" baseline="0" noProof="0" dirty="0">
                <a:ln>
                  <a:noFill/>
                </a:ln>
                <a:solidFill>
                  <a:srgbClr val="FFFFFF"/>
                </a:solidFill>
                <a:effectLst/>
                <a:uLnTx/>
                <a:uFillTx/>
                <a:latin typeface="Book Antiqua"/>
                <a:ea typeface="黑体"/>
                <a:cs typeface="+mn-cs"/>
              </a:rPr>
              <a:t>《</a:t>
            </a:r>
            <a:r>
              <a:rPr kumimoji="0" lang="zh-CN" altLang="en-US" sz="1400" b="0" i="0" u="none" strike="noStrike" kern="1200" cap="none" spc="0" normalizeH="0" baseline="0" noProof="0" dirty="0">
                <a:ln>
                  <a:noFill/>
                </a:ln>
                <a:solidFill>
                  <a:srgbClr val="FFFFFF"/>
                </a:solidFill>
                <a:effectLst/>
                <a:uLnTx/>
                <a:uFillTx/>
                <a:latin typeface="Book Antiqua"/>
                <a:ea typeface="黑体"/>
                <a:cs typeface="+mn-cs"/>
              </a:rPr>
              <a:t>深度学习现象导论</a:t>
            </a:r>
            <a:r>
              <a:rPr kumimoji="0" lang="en-US" altLang="zh-CN" sz="1400" b="0" i="0" u="none" strike="noStrike" kern="1200" cap="none" spc="0" normalizeH="0" baseline="0" noProof="0" dirty="0">
                <a:ln>
                  <a:noFill/>
                </a:ln>
                <a:solidFill>
                  <a:srgbClr val="FFFFFF"/>
                </a:solidFill>
                <a:effectLst/>
                <a:uLnTx/>
                <a:uFillTx/>
                <a:latin typeface="Book Antiqua"/>
                <a:ea typeface="黑体"/>
                <a:cs typeface="+mn-cs"/>
              </a:rPr>
              <a:t>》 </a:t>
            </a:r>
            <a:r>
              <a:rPr kumimoji="0" lang="zh-CN" altLang="en-US" sz="1400" b="0" i="0" u="none" strike="noStrike" kern="1200" cap="none" spc="0" normalizeH="0" baseline="0" noProof="0" dirty="0">
                <a:ln>
                  <a:noFill/>
                </a:ln>
                <a:solidFill>
                  <a:srgbClr val="FFFFFF"/>
                </a:solidFill>
                <a:effectLst/>
                <a:uLnTx/>
                <a:uFillTx/>
                <a:latin typeface="Book Antiqua"/>
                <a:ea typeface="黑体"/>
                <a:cs typeface="+mn-cs"/>
              </a:rPr>
              <a:t>许志钦、张耀宇</a:t>
            </a:r>
          </a:p>
        </p:txBody>
      </p:sp>
      <p:pic>
        <p:nvPicPr>
          <p:cNvPr id="6" name="图片 5">
            <a:extLst>
              <a:ext uri="{FF2B5EF4-FFF2-40B4-BE49-F238E27FC236}">
                <a16:creationId xmlns:a16="http://schemas.microsoft.com/office/drawing/2014/main" id="{BAF94F32-1C24-8188-2BD9-9BC7BF2DCDB7}"/>
              </a:ext>
            </a:extLst>
          </p:cNvPr>
          <p:cNvPicPr>
            <a:picLocks noChangeAspect="1"/>
          </p:cNvPicPr>
          <p:nvPr/>
        </p:nvPicPr>
        <p:blipFill>
          <a:blip r:embed="rId3"/>
          <a:stretch>
            <a:fillRect/>
          </a:stretch>
        </p:blipFill>
        <p:spPr>
          <a:xfrm>
            <a:off x="933059" y="3785939"/>
            <a:ext cx="9759820" cy="2292970"/>
          </a:xfrm>
          <a:prstGeom prst="rect">
            <a:avLst/>
          </a:prstGeom>
        </p:spPr>
      </p:pic>
    </p:spTree>
    <p:extLst>
      <p:ext uri="{BB962C8B-B14F-4D97-AF65-F5344CB8AC3E}">
        <p14:creationId xmlns:p14="http://schemas.microsoft.com/office/powerpoint/2010/main" val="668355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98207-59E7-79A5-5A32-C3F828820E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9100A1F-50F7-B31D-FE5A-BCF0A95E861A}"/>
              </a:ext>
            </a:extLst>
          </p:cNvPr>
          <p:cNvSpPr>
            <a:spLocks noGrp="1"/>
          </p:cNvSpPr>
          <p:nvPr>
            <p:ph type="title"/>
          </p:nvPr>
        </p:nvSpPr>
        <p:spPr/>
        <p:txBody>
          <a:bodyPr/>
          <a:lstStyle/>
          <a:p>
            <a:r>
              <a:rPr lang="zh-CN" altLang="en-US" dirty="0"/>
              <a:t>神经元运动轨迹：逐渐凝聚到更多的方向</a:t>
            </a:r>
          </a:p>
        </p:txBody>
      </p:sp>
      <p:pic>
        <p:nvPicPr>
          <p:cNvPr id="3" name="图片 2">
            <a:extLst>
              <a:ext uri="{FF2B5EF4-FFF2-40B4-BE49-F238E27FC236}">
                <a16:creationId xmlns:a16="http://schemas.microsoft.com/office/drawing/2014/main" id="{F8DD76D6-6D10-3796-08C9-11EEAC11E59A}"/>
              </a:ext>
            </a:extLst>
          </p:cNvPr>
          <p:cNvPicPr>
            <a:picLocks noChangeAspect="1"/>
          </p:cNvPicPr>
          <p:nvPr/>
        </p:nvPicPr>
        <p:blipFill>
          <a:blip r:embed="rId2">
            <a:extLst>
              <a:ext uri="{28A0092B-C50C-407E-A947-70E740481C1C}">
                <a14:useLocalDpi xmlns:a14="http://schemas.microsoft.com/office/drawing/2010/main" val="0"/>
              </a:ext>
            </a:extLst>
          </a:blip>
          <a:srcRect t="5589" b="15364"/>
          <a:stretch>
            <a:fillRect/>
          </a:stretch>
        </p:blipFill>
        <p:spPr>
          <a:xfrm>
            <a:off x="866432" y="842839"/>
            <a:ext cx="9689599" cy="2715229"/>
          </a:xfrm>
          <a:prstGeom prst="rect">
            <a:avLst/>
          </a:prstGeom>
        </p:spPr>
      </p:pic>
      <p:sp>
        <p:nvSpPr>
          <p:cNvPr id="4" name="文本框 3">
            <a:extLst>
              <a:ext uri="{FF2B5EF4-FFF2-40B4-BE49-F238E27FC236}">
                <a16:creationId xmlns:a16="http://schemas.microsoft.com/office/drawing/2014/main" id="{FED6B39C-ADDC-03B8-21E3-D0BC06EC3B96}"/>
              </a:ext>
            </a:extLst>
          </p:cNvPr>
          <p:cNvSpPr txBox="1"/>
          <p:nvPr/>
        </p:nvSpPr>
        <p:spPr>
          <a:xfrm>
            <a:off x="63500" y="6435334"/>
            <a:ext cx="792430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Book Antiqua"/>
                <a:ea typeface="黑体"/>
                <a:cs typeface="+mn-cs"/>
              </a:rPr>
              <a:t> </a:t>
            </a:r>
            <a:r>
              <a:rPr kumimoji="0" lang="en-US" altLang="zh-CN" sz="1400" b="0" i="0" u="none" strike="noStrike" kern="1200" cap="none" spc="0" normalizeH="0" baseline="0" noProof="0" dirty="0">
                <a:ln>
                  <a:noFill/>
                </a:ln>
                <a:solidFill>
                  <a:srgbClr val="FFFFFF"/>
                </a:solidFill>
                <a:effectLst/>
                <a:uLnTx/>
                <a:uFillTx/>
                <a:latin typeface="Book Antiqua"/>
                <a:ea typeface="黑体"/>
                <a:cs typeface="+mn-cs"/>
              </a:rPr>
              <a:t>《</a:t>
            </a:r>
            <a:r>
              <a:rPr kumimoji="0" lang="zh-CN" altLang="en-US" sz="1400" b="0" i="0" u="none" strike="noStrike" kern="1200" cap="none" spc="0" normalizeH="0" baseline="0" noProof="0" dirty="0">
                <a:ln>
                  <a:noFill/>
                </a:ln>
                <a:solidFill>
                  <a:srgbClr val="FFFFFF"/>
                </a:solidFill>
                <a:effectLst/>
                <a:uLnTx/>
                <a:uFillTx/>
                <a:latin typeface="Book Antiqua"/>
                <a:ea typeface="黑体"/>
                <a:cs typeface="+mn-cs"/>
              </a:rPr>
              <a:t>深度学习现象导论</a:t>
            </a:r>
            <a:r>
              <a:rPr kumimoji="0" lang="en-US" altLang="zh-CN" sz="1400" b="0" i="0" u="none" strike="noStrike" kern="1200" cap="none" spc="0" normalizeH="0" baseline="0" noProof="0" dirty="0">
                <a:ln>
                  <a:noFill/>
                </a:ln>
                <a:solidFill>
                  <a:srgbClr val="FFFFFF"/>
                </a:solidFill>
                <a:effectLst/>
                <a:uLnTx/>
                <a:uFillTx/>
                <a:latin typeface="Book Antiqua"/>
                <a:ea typeface="黑体"/>
                <a:cs typeface="+mn-cs"/>
              </a:rPr>
              <a:t>》 </a:t>
            </a:r>
            <a:r>
              <a:rPr kumimoji="0" lang="zh-CN" altLang="en-US" sz="1400" b="0" i="0" u="none" strike="noStrike" kern="1200" cap="none" spc="0" normalizeH="0" baseline="0" noProof="0" dirty="0">
                <a:ln>
                  <a:noFill/>
                </a:ln>
                <a:solidFill>
                  <a:srgbClr val="FFFFFF"/>
                </a:solidFill>
                <a:effectLst/>
                <a:uLnTx/>
                <a:uFillTx/>
                <a:latin typeface="Book Antiqua"/>
                <a:ea typeface="黑体"/>
                <a:cs typeface="+mn-cs"/>
              </a:rPr>
              <a:t>许志钦、张耀宇</a:t>
            </a:r>
          </a:p>
        </p:txBody>
      </p:sp>
      <p:pic>
        <p:nvPicPr>
          <p:cNvPr id="6" name="图片 5">
            <a:extLst>
              <a:ext uri="{FF2B5EF4-FFF2-40B4-BE49-F238E27FC236}">
                <a16:creationId xmlns:a16="http://schemas.microsoft.com/office/drawing/2014/main" id="{E7DE5B1F-11E6-D6E8-9022-B43F41F048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3059" y="3839558"/>
            <a:ext cx="9759820" cy="2185732"/>
          </a:xfrm>
          <a:prstGeom prst="rect">
            <a:avLst/>
          </a:prstGeom>
        </p:spPr>
      </p:pic>
    </p:spTree>
    <p:extLst>
      <p:ext uri="{BB962C8B-B14F-4D97-AF65-F5344CB8AC3E}">
        <p14:creationId xmlns:p14="http://schemas.microsoft.com/office/powerpoint/2010/main" val="1669745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0FDA0-7586-C9CC-39B8-08B70D3987C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F63CC3-681F-D36D-5DF2-EB1CA74707EB}"/>
              </a:ext>
            </a:extLst>
          </p:cNvPr>
          <p:cNvSpPr>
            <a:spLocks noGrp="1"/>
          </p:cNvSpPr>
          <p:nvPr>
            <p:ph type="title"/>
          </p:nvPr>
        </p:nvSpPr>
        <p:spPr/>
        <p:txBody>
          <a:bodyPr/>
          <a:lstStyle/>
          <a:p>
            <a:r>
              <a:rPr lang="en-US" dirty="0"/>
              <a:t>AI </a:t>
            </a:r>
            <a:r>
              <a:rPr lang="zh-CN" altLang="en-US" dirty="0"/>
              <a:t>中的幂律缩放定律</a:t>
            </a:r>
            <a:endParaRPr lang="en-US" dirty="0"/>
          </a:p>
        </p:txBody>
      </p:sp>
      <p:sp>
        <p:nvSpPr>
          <p:cNvPr id="9" name="灯片编号占位符 8">
            <a:extLst>
              <a:ext uri="{FF2B5EF4-FFF2-40B4-BE49-F238E27FC236}">
                <a16:creationId xmlns:a16="http://schemas.microsoft.com/office/drawing/2014/main" id="{BBAAF16B-0483-866D-A7D6-B8FD22778FA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p:sp>
        <p:nvSpPr>
          <p:cNvPr id="3" name="内容占位符 4">
            <a:extLst>
              <a:ext uri="{FF2B5EF4-FFF2-40B4-BE49-F238E27FC236}">
                <a16:creationId xmlns:a16="http://schemas.microsoft.com/office/drawing/2014/main" id="{C96BF3A5-085A-04DB-5F4C-1EFD734C4EA2}"/>
              </a:ext>
            </a:extLst>
          </p:cNvPr>
          <p:cNvSpPr txBox="1">
            <a:spLocks/>
          </p:cNvSpPr>
          <p:nvPr/>
        </p:nvSpPr>
        <p:spPr>
          <a:xfrm>
            <a:off x="381242" y="981154"/>
            <a:ext cx="11429516" cy="4998406"/>
          </a:xfrm>
          <a:prstGeom prst="rect">
            <a:avLst/>
          </a:prstGeom>
        </p:spPr>
        <p:txBody>
          <a:bodyPr/>
          <a:lstStyle>
            <a:lvl1pPr marL="381635" indent="-381635" algn="just" defTabSz="1219200" rtl="0" eaLnBrk="1" latinLnBrk="0" hangingPunct="1">
              <a:lnSpc>
                <a:spcPct val="120000"/>
              </a:lnSpc>
              <a:spcBef>
                <a:spcPts val="0"/>
              </a:spcBef>
              <a:spcAft>
                <a:spcPts val="635"/>
              </a:spcAft>
              <a:buSzPct val="80000"/>
              <a:buFontTx/>
              <a:buBlip>
                <a:blip r:embed="rId3"/>
              </a:buBlip>
              <a:defRPr sz="2400" b="1" kern="1200">
                <a:solidFill>
                  <a:schemeClr val="tx2"/>
                </a:solidFill>
                <a:latin typeface="微软雅黑" panose="020B0503020204020204" charset="-122"/>
                <a:ea typeface="微软雅黑" panose="020B050302020402020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charset="-122"/>
                <a:ea typeface="微软雅黑" panose="020B050302020402020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charset="-122"/>
                <a:ea typeface="微软雅黑" panose="020B050302020402020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marL="342900" marR="0" lvl="0" indent="-342900" algn="just" defTabSz="1219200" rtl="0" eaLnBrk="1" fontAlgn="auto" latinLnBrk="0" hangingPunct="1">
              <a:lnSpc>
                <a:spcPct val="150000"/>
              </a:lnSpc>
              <a:spcBef>
                <a:spcPts val="0"/>
              </a:spcBef>
              <a:spcAft>
                <a:spcPts val="635"/>
              </a:spcAft>
              <a:buClrTx/>
              <a:buSzPct val="80000"/>
              <a:buFont typeface="Wingdings" pitchFamily="2" charset="2"/>
              <a:buChar char="p"/>
              <a:tabLst/>
              <a:defRPr/>
            </a:pPr>
            <a:r>
              <a:rPr kumimoji="1"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在一定范围内，</a:t>
            </a: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其他因素不受制约的情况下，模型的：</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总计算量</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和大模型的</a:t>
            </a:r>
            <a:r>
              <a:rPr kumimoji="0" lang="zh-CN" altLang="en-US" sz="2400" b="1" i="0" u="none" strike="noStrike" kern="1200" cap="none" spc="0" normalizeH="0" baseline="0" noProof="0" dirty="0">
                <a:ln>
                  <a:noFill/>
                </a:ln>
                <a:solidFill>
                  <a:srgbClr val="B61616"/>
                </a:solidFill>
                <a:effectLst/>
                <a:uLnTx/>
                <a:uFillTx/>
                <a:latin typeface="微软雅黑" panose="020B0503020204020204" charset="-122"/>
                <a:ea typeface="微软雅黑" panose="020B0503020204020204" charset="-122"/>
                <a:cs typeface="+mn-cs"/>
              </a:rPr>
              <a:t>测试损失</a:t>
            </a: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也会呈现出幂律关系</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endParaRPr>
          </a:p>
          <a:p>
            <a:pPr marL="0" marR="0" lvl="0" indent="0" algn="just" defTabSz="1219200" rtl="0" eaLnBrk="1" fontAlgn="auto" latinLnBrk="0" hangingPunct="1">
              <a:lnSpc>
                <a:spcPct val="150000"/>
              </a:lnSpc>
              <a:spcBef>
                <a:spcPts val="0"/>
              </a:spcBef>
              <a:spcAft>
                <a:spcPts val="635"/>
              </a:spcAft>
              <a:buClrTx/>
              <a:buSzPct val="80000"/>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charset="-122"/>
                <a:ea typeface="微软雅黑" panose="020B0503020204020204" charset="-122"/>
                <a:cs typeface="+mn-cs"/>
              </a:rPr>
              <a:t>（损失越小表现为效果越好）</a:t>
            </a:r>
          </a:p>
        </p:txBody>
      </p:sp>
      <p:pic>
        <p:nvPicPr>
          <p:cNvPr id="4" name="图片 3">
            <a:extLst>
              <a:ext uri="{FF2B5EF4-FFF2-40B4-BE49-F238E27FC236}">
                <a16:creationId xmlns:a16="http://schemas.microsoft.com/office/drawing/2014/main" id="{E4439C48-341F-D399-747B-2C0FC66D40F0}"/>
              </a:ext>
            </a:extLst>
          </p:cNvPr>
          <p:cNvPicPr>
            <a:picLocks/>
          </p:cNvPicPr>
          <p:nvPr/>
        </p:nvPicPr>
        <p:blipFill>
          <a:blip r:embed="rId4"/>
          <a:stretch>
            <a:fillRect/>
          </a:stretch>
        </p:blipFill>
        <p:spPr>
          <a:xfrm>
            <a:off x="3873358" y="1613878"/>
            <a:ext cx="4027469" cy="3081411"/>
          </a:xfrm>
          <a:prstGeom prst="rect">
            <a:avLst/>
          </a:prstGeom>
        </p:spPr>
      </p:pic>
      <p:pic>
        <p:nvPicPr>
          <p:cNvPr id="7" name="Picture 2" descr="GPU 的图像结果">
            <a:extLst>
              <a:ext uri="{FF2B5EF4-FFF2-40B4-BE49-F238E27FC236}">
                <a16:creationId xmlns:a16="http://schemas.microsoft.com/office/drawing/2014/main" id="{C3DCCF19-34DB-9357-1920-B90690BCA4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4409" y="4411589"/>
            <a:ext cx="2285517" cy="156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708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6A5F2-5169-3E7B-ED74-45CEDEDA0FDC}"/>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94AF57E8-9EA9-C3FC-5F30-9D053BD5810E}"/>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BB725AB3-3721-BB2B-7F0E-D39918FF73B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C35A3BE6-0D7B-404E-A298-CC55F6A18CB1}"/>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泛化谜团</a:t>
            </a:r>
          </a:p>
        </p:txBody>
      </p:sp>
    </p:spTree>
    <p:extLst>
      <p:ext uri="{BB962C8B-B14F-4D97-AF65-F5344CB8AC3E}">
        <p14:creationId xmlns:p14="http://schemas.microsoft.com/office/powerpoint/2010/main" val="2064602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Start from traditional generalization gap</a:t>
            </a:r>
            <a:endParaRPr lang="zh-CN" altLang="en-US" dirty="0"/>
          </a:p>
        </p:txBody>
      </p:sp>
      <p:pic>
        <p:nvPicPr>
          <p:cNvPr id="18" name="Picture 8" descr="var_bias_sample">
            <a:extLst>
              <a:ext uri="{FF2B5EF4-FFF2-40B4-BE49-F238E27FC236}">
                <a16:creationId xmlns:a16="http://schemas.microsoft.com/office/drawing/2014/main" id="{827D767B-254F-47A7-B67D-9A41F67C1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036" y="2474622"/>
            <a:ext cx="4267200" cy="279169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a:extLst>
              <a:ext uri="{FF2B5EF4-FFF2-40B4-BE49-F238E27FC236}">
                <a16:creationId xmlns:a16="http://schemas.microsoft.com/office/drawing/2014/main" id="{EECFDAEE-0E1F-4D74-B099-8F79C3097CF3}"/>
              </a:ext>
            </a:extLst>
          </p:cNvPr>
          <p:cNvCxnSpPr/>
          <p:nvPr/>
        </p:nvCxnSpPr>
        <p:spPr>
          <a:xfrm>
            <a:off x="10864641" y="3773860"/>
            <a:ext cx="0" cy="914400"/>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17C69F9-FA8C-401F-BDC6-3707EA5830ED}"/>
              </a:ext>
            </a:extLst>
          </p:cNvPr>
          <p:cNvSpPr txBox="1"/>
          <p:nvPr/>
        </p:nvSpPr>
        <p:spPr>
          <a:xfrm>
            <a:off x="8621149" y="1928399"/>
            <a:ext cx="275539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42C2D"/>
                </a:solidFill>
                <a:effectLst/>
                <a:uLnTx/>
                <a:uFillTx/>
                <a:latin typeface="Times New Roman" panose="02020603050405020304" pitchFamily="18" charset="0"/>
                <a:ea typeface="黑体"/>
                <a:cs typeface="+mn-cs"/>
              </a:rPr>
              <a:t>Generalization Gap</a:t>
            </a:r>
          </a:p>
        </p:txBody>
      </p:sp>
      <p:sp>
        <p:nvSpPr>
          <p:cNvPr id="3" name="文本框 2">
            <a:extLst>
              <a:ext uri="{FF2B5EF4-FFF2-40B4-BE49-F238E27FC236}">
                <a16:creationId xmlns:a16="http://schemas.microsoft.com/office/drawing/2014/main" id="{1A96E02E-EA2B-445C-A40A-635F29BC5220}"/>
              </a:ext>
            </a:extLst>
          </p:cNvPr>
          <p:cNvSpPr txBox="1"/>
          <p:nvPr/>
        </p:nvSpPr>
        <p:spPr>
          <a:xfrm>
            <a:off x="2868603" y="1018135"/>
            <a:ext cx="68658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C2D"/>
                </a:solidFill>
                <a:effectLst/>
                <a:uLnTx/>
                <a:uFillTx/>
                <a:latin typeface="Book Antiqua"/>
                <a:ea typeface="黑体"/>
                <a:cs typeface="+mn-cs"/>
              </a:rPr>
              <a:t>Large complexity </a:t>
            </a:r>
            <a:r>
              <a:rPr kumimoji="0" lang="en-US" sz="2400" b="1" i="0" u="none" strike="noStrike" kern="1200" cap="none" spc="0" normalizeH="0" baseline="0" noProof="0" dirty="0">
                <a:ln>
                  <a:noFill/>
                </a:ln>
                <a:solidFill>
                  <a:srgbClr val="242C2D"/>
                </a:solidFill>
                <a:effectLst/>
                <a:uLnTx/>
                <a:uFillTx/>
                <a:latin typeface="Book Antiqua"/>
                <a:ea typeface="黑体"/>
                <a:cs typeface="+mn-cs"/>
                <a:sym typeface="Wingdings" panose="05000000000000000000" pitchFamily="2" charset="2"/>
              </a:rPr>
              <a:t> Large generalization gap</a:t>
            </a:r>
            <a:endParaRPr kumimoji="0" lang="en-US" sz="2400" b="1" i="0" u="none" strike="noStrike" kern="1200" cap="none" spc="0" normalizeH="0" baseline="0" noProof="0" dirty="0">
              <a:ln>
                <a:noFill/>
              </a:ln>
              <a:solidFill>
                <a:srgbClr val="242C2D"/>
              </a:solidFill>
              <a:effectLst/>
              <a:uLnTx/>
              <a:uFillTx/>
              <a:latin typeface="Book Antiqua"/>
              <a:ea typeface="黑体"/>
              <a:cs typeface="+mn-cs"/>
            </a:endParaRPr>
          </a:p>
        </p:txBody>
      </p:sp>
      <p:pic>
        <p:nvPicPr>
          <p:cNvPr id="9" name="图片 8">
            <a:extLst>
              <a:ext uri="{FF2B5EF4-FFF2-40B4-BE49-F238E27FC236}">
                <a16:creationId xmlns:a16="http://schemas.microsoft.com/office/drawing/2014/main" id="{9639AD26-FD0B-49E4-AF30-3703605D2046}"/>
              </a:ext>
            </a:extLst>
          </p:cNvPr>
          <p:cNvPicPr>
            <a:picLocks noChangeAspect="1"/>
          </p:cNvPicPr>
          <p:nvPr/>
        </p:nvPicPr>
        <p:blipFill>
          <a:blip r:embed="rId3"/>
          <a:stretch>
            <a:fillRect/>
          </a:stretch>
        </p:blipFill>
        <p:spPr>
          <a:xfrm>
            <a:off x="326887" y="2328509"/>
            <a:ext cx="6905699" cy="2948047"/>
          </a:xfrm>
          <a:prstGeom prst="rect">
            <a:avLst/>
          </a:prstGeom>
        </p:spPr>
      </p:pic>
      <p:sp>
        <p:nvSpPr>
          <p:cNvPr id="4" name="标题 1">
            <a:extLst>
              <a:ext uri="{FF2B5EF4-FFF2-40B4-BE49-F238E27FC236}">
                <a16:creationId xmlns:a16="http://schemas.microsoft.com/office/drawing/2014/main" id="{E664D49B-DE43-7A0B-1FC7-7778B7988B56}"/>
              </a:ext>
            </a:extLst>
          </p:cNvPr>
          <p:cNvSpPr txBox="1">
            <a:spLocks/>
          </p:cNvSpPr>
          <p:nvPr/>
        </p:nvSpPr>
        <p:spPr>
          <a:xfrm>
            <a:off x="1509279" y="5276556"/>
            <a:ext cx="9867260"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1219203"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rPr>
              <a:t>Traditional wisdom: Too complex is trouble</a:t>
            </a:r>
            <a:endParaRPr kumimoji="0" lang="en-US" sz="32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512022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B1D9D-DCE8-4C72-AF53-A9AFAB1D16C0}"/>
              </a:ext>
            </a:extLst>
          </p:cNvPr>
          <p:cNvSpPr>
            <a:spLocks noGrp="1"/>
          </p:cNvSpPr>
          <p:nvPr>
            <p:ph type="title"/>
          </p:nvPr>
        </p:nvSpPr>
        <p:spPr/>
        <p:txBody>
          <a:bodyPr/>
          <a:lstStyle/>
          <a:p>
            <a:r>
              <a:rPr lang="en-US" sz="3200" dirty="0"/>
              <a:t>A generalization puzzle arises in deep learning</a:t>
            </a:r>
            <a:endParaRPr lang="zh-CN" altLang="en-US" dirty="0"/>
          </a:p>
        </p:txBody>
      </p:sp>
      <p:sp>
        <p:nvSpPr>
          <p:cNvPr id="3" name="文本框 2">
            <a:extLst>
              <a:ext uri="{FF2B5EF4-FFF2-40B4-BE49-F238E27FC236}">
                <a16:creationId xmlns:a16="http://schemas.microsoft.com/office/drawing/2014/main" id="{613CCD9B-2707-488C-92B3-D54555E493C2}"/>
              </a:ext>
            </a:extLst>
          </p:cNvPr>
          <p:cNvSpPr txBox="1"/>
          <p:nvPr/>
        </p:nvSpPr>
        <p:spPr>
          <a:xfrm>
            <a:off x="8028878" y="5916394"/>
            <a:ext cx="416312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rPr>
              <a:t>L.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黑体"/>
                <a:cs typeface="+mn-cs"/>
              </a:rPr>
              <a:t>Breiman</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rPr>
              <a:t> 1995, Zhang et al., 2016</a:t>
            </a:r>
          </a:p>
        </p:txBody>
      </p:sp>
      <p:pic>
        <p:nvPicPr>
          <p:cNvPr id="4" name="图片 3">
            <a:extLst>
              <a:ext uri="{FF2B5EF4-FFF2-40B4-BE49-F238E27FC236}">
                <a16:creationId xmlns:a16="http://schemas.microsoft.com/office/drawing/2014/main" id="{18B19E3F-BBBF-4B86-A1DB-27E0765F4A54}"/>
              </a:ext>
            </a:extLst>
          </p:cNvPr>
          <p:cNvPicPr>
            <a:picLocks noChangeAspect="1"/>
          </p:cNvPicPr>
          <p:nvPr/>
        </p:nvPicPr>
        <p:blipFill>
          <a:blip r:embed="rId2"/>
          <a:stretch>
            <a:fillRect/>
          </a:stretch>
        </p:blipFill>
        <p:spPr>
          <a:xfrm>
            <a:off x="266294" y="1722289"/>
            <a:ext cx="11339739" cy="3694091"/>
          </a:xfrm>
          <a:prstGeom prst="rect">
            <a:avLst/>
          </a:prstGeom>
        </p:spPr>
      </p:pic>
      <p:sp>
        <p:nvSpPr>
          <p:cNvPr id="5" name="矩形 4">
            <a:extLst>
              <a:ext uri="{FF2B5EF4-FFF2-40B4-BE49-F238E27FC236}">
                <a16:creationId xmlns:a16="http://schemas.microsoft.com/office/drawing/2014/main" id="{05010A20-4992-4652-A06D-E6134F391370}"/>
              </a:ext>
            </a:extLst>
          </p:cNvPr>
          <p:cNvSpPr/>
          <p:nvPr/>
        </p:nvSpPr>
        <p:spPr>
          <a:xfrm>
            <a:off x="6633372" y="2665117"/>
            <a:ext cx="5486400" cy="40011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60000 32x32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黑体"/>
                <a:cs typeface="+mn-cs"/>
              </a:rPr>
              <a:t>colour</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 images in 10 classes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mn-cs"/>
            </a:endParaRPr>
          </a:p>
        </p:txBody>
      </p:sp>
      <p:sp>
        <p:nvSpPr>
          <p:cNvPr id="7" name="文本框 6">
            <a:extLst>
              <a:ext uri="{FF2B5EF4-FFF2-40B4-BE49-F238E27FC236}">
                <a16:creationId xmlns:a16="http://schemas.microsoft.com/office/drawing/2014/main" id="{0049690C-B187-465D-BA12-CDEBDAB5B1BC}"/>
              </a:ext>
            </a:extLst>
          </p:cNvPr>
          <p:cNvSpPr txBox="1"/>
          <p:nvPr/>
        </p:nvSpPr>
        <p:spPr>
          <a:xfrm>
            <a:off x="1579668" y="1070284"/>
            <a:ext cx="8712993"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FF0000"/>
                </a:solidFill>
                <a:effectLst/>
                <a:uLnTx/>
                <a:uFillTx/>
                <a:latin typeface="Times New Roman" panose="02020603050405020304" pitchFamily="18" charset="0"/>
                <a:ea typeface="黑体"/>
                <a:cs typeface="+mn-cs"/>
              </a:rPr>
              <a:t>Puzzle: generalize well even # of para &gt;&gt; # of training data</a:t>
            </a:r>
          </a:p>
        </p:txBody>
      </p:sp>
      <p:sp>
        <p:nvSpPr>
          <p:cNvPr id="6" name="标题 1">
            <a:extLst>
              <a:ext uri="{FF2B5EF4-FFF2-40B4-BE49-F238E27FC236}">
                <a16:creationId xmlns:a16="http://schemas.microsoft.com/office/drawing/2014/main" id="{0F4145A7-8517-E8EC-419D-96A3EC8A641A}"/>
              </a:ext>
            </a:extLst>
          </p:cNvPr>
          <p:cNvSpPr txBox="1">
            <a:spLocks/>
          </p:cNvSpPr>
          <p:nvPr/>
        </p:nvSpPr>
        <p:spPr>
          <a:xfrm>
            <a:off x="2126313" y="5407759"/>
            <a:ext cx="9867260" cy="620712"/>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1219203"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rPr>
              <a:t>This trouble ignores deep learning?</a:t>
            </a:r>
            <a:endParaRPr kumimoji="0" lang="en-US" sz="32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361929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48C20-6A97-5B08-FCDA-4D7DB47B0410}"/>
              </a:ext>
            </a:extLst>
          </p:cNvPr>
          <p:cNvSpPr>
            <a:spLocks noGrp="1"/>
          </p:cNvSpPr>
          <p:nvPr>
            <p:ph type="title"/>
          </p:nvPr>
        </p:nvSpPr>
        <p:spPr/>
        <p:txBody>
          <a:bodyPr/>
          <a:lstStyle/>
          <a:p>
            <a:r>
              <a:rPr lang="en-US" altLang="zh-CN" dirty="0"/>
              <a:t>Long-standing problems</a:t>
            </a:r>
            <a:endParaRPr lang="zh-CN" altLang="en-US" dirty="0"/>
          </a:p>
        </p:txBody>
      </p:sp>
      <p:pic>
        <p:nvPicPr>
          <p:cNvPr id="4" name="图片 3">
            <a:extLst>
              <a:ext uri="{FF2B5EF4-FFF2-40B4-BE49-F238E27FC236}">
                <a16:creationId xmlns:a16="http://schemas.microsoft.com/office/drawing/2014/main" id="{41BD2071-F9D7-5337-AED1-5802B1AA2302}"/>
              </a:ext>
            </a:extLst>
          </p:cNvPr>
          <p:cNvPicPr>
            <a:picLocks noChangeAspect="1"/>
          </p:cNvPicPr>
          <p:nvPr/>
        </p:nvPicPr>
        <p:blipFill>
          <a:blip r:embed="rId2"/>
          <a:stretch>
            <a:fillRect/>
          </a:stretch>
        </p:blipFill>
        <p:spPr>
          <a:xfrm>
            <a:off x="0" y="2454975"/>
            <a:ext cx="12192000" cy="1948050"/>
          </a:xfrm>
          <a:prstGeom prst="rect">
            <a:avLst/>
          </a:prstGeom>
        </p:spPr>
      </p:pic>
      <p:pic>
        <p:nvPicPr>
          <p:cNvPr id="5" name="图片 4">
            <a:extLst>
              <a:ext uri="{FF2B5EF4-FFF2-40B4-BE49-F238E27FC236}">
                <a16:creationId xmlns:a16="http://schemas.microsoft.com/office/drawing/2014/main" id="{F8DE99D5-F6E2-ECB3-4485-1BAFBAC7A492}"/>
              </a:ext>
            </a:extLst>
          </p:cNvPr>
          <p:cNvPicPr>
            <a:picLocks noChangeAspect="1"/>
          </p:cNvPicPr>
          <p:nvPr/>
        </p:nvPicPr>
        <p:blipFill>
          <a:blip r:embed="rId3"/>
          <a:stretch>
            <a:fillRect/>
          </a:stretch>
        </p:blipFill>
        <p:spPr>
          <a:xfrm>
            <a:off x="3437676" y="882295"/>
            <a:ext cx="6345721" cy="1182883"/>
          </a:xfrm>
          <a:prstGeom prst="rect">
            <a:avLst/>
          </a:prstGeom>
        </p:spPr>
      </p:pic>
      <p:sp>
        <p:nvSpPr>
          <p:cNvPr id="6" name="文本框 5">
            <a:extLst>
              <a:ext uri="{FF2B5EF4-FFF2-40B4-BE49-F238E27FC236}">
                <a16:creationId xmlns:a16="http://schemas.microsoft.com/office/drawing/2014/main" id="{C6A7AA55-16D2-A173-3255-3E4A87823EDB}"/>
              </a:ext>
            </a:extLst>
          </p:cNvPr>
          <p:cNvSpPr txBox="1"/>
          <p:nvPr/>
        </p:nvSpPr>
        <p:spPr>
          <a:xfrm>
            <a:off x="1861261" y="958468"/>
            <a:ext cx="123468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B61616"/>
                </a:solidFill>
                <a:effectLst/>
                <a:uLnTx/>
                <a:uFillTx/>
                <a:latin typeface="Arial" panose="020B0604020202020204" pitchFamily="34" charset="0"/>
                <a:ea typeface="黑体"/>
                <a:cs typeface="Arial" panose="020B0604020202020204" pitchFamily="34" charset="0"/>
              </a:rPr>
              <a:t>1995</a:t>
            </a:r>
            <a:endParaRPr kumimoji="0" lang="zh-CN" altLang="en-US" sz="3600" b="1" i="0" u="none" strike="noStrike" kern="1200" cap="none" spc="0" normalizeH="0" baseline="0" noProof="0" dirty="0">
              <a:ln>
                <a:noFill/>
              </a:ln>
              <a:solidFill>
                <a:srgbClr val="B61616"/>
              </a:solidFill>
              <a:effectLst/>
              <a:uLnTx/>
              <a:uFillTx/>
              <a:latin typeface="Arial" panose="020B0604020202020204" pitchFamily="34" charset="0"/>
              <a:ea typeface="黑体"/>
              <a:cs typeface="Arial" panose="020B0604020202020204" pitchFamily="34" charset="0"/>
            </a:endParaRPr>
          </a:p>
        </p:txBody>
      </p:sp>
      <p:pic>
        <p:nvPicPr>
          <p:cNvPr id="8" name="图片 7">
            <a:extLst>
              <a:ext uri="{FF2B5EF4-FFF2-40B4-BE49-F238E27FC236}">
                <a16:creationId xmlns:a16="http://schemas.microsoft.com/office/drawing/2014/main" id="{3164A752-7722-CC7B-3D46-3C13282162BA}"/>
              </a:ext>
            </a:extLst>
          </p:cNvPr>
          <p:cNvPicPr>
            <a:picLocks noChangeAspect="1"/>
          </p:cNvPicPr>
          <p:nvPr/>
        </p:nvPicPr>
        <p:blipFill>
          <a:blip r:embed="rId4"/>
          <a:stretch>
            <a:fillRect/>
          </a:stretch>
        </p:blipFill>
        <p:spPr>
          <a:xfrm>
            <a:off x="0" y="4662096"/>
            <a:ext cx="12192000" cy="1237436"/>
          </a:xfrm>
          <a:prstGeom prst="rect">
            <a:avLst/>
          </a:prstGeom>
        </p:spPr>
      </p:pic>
    </p:spTree>
    <p:extLst>
      <p:ext uri="{BB962C8B-B14F-4D97-AF65-F5344CB8AC3E}">
        <p14:creationId xmlns:p14="http://schemas.microsoft.com/office/powerpoint/2010/main" val="1784515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01EF8-11AB-E7A5-A0DF-B0DE3805FEAF}"/>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F5D52514-120D-3D86-8B83-CFE984196864}"/>
              </a:ext>
            </a:extLst>
          </p:cNvPr>
          <p:cNvSpPr>
            <a:spLocks noGrp="1"/>
          </p:cNvSpPr>
          <p:nvPr>
            <p:ph type="body" sz="quarter" idx="11"/>
          </p:nvPr>
        </p:nvSpPr>
        <p:spPr>
          <a:xfrm>
            <a:off x="1075351" y="43657"/>
            <a:ext cx="9578884" cy="598488"/>
          </a:xfrm>
        </p:spPr>
        <p:txBody>
          <a:bodyPr/>
          <a:lstStyle/>
          <a:p>
            <a:r>
              <a:rPr lang="en-US" altLang="zh-CN" dirty="0"/>
              <a:t>Existing frameworks often mislead</a:t>
            </a:r>
            <a:endParaRPr lang="zh-CN" altLang="en-US" dirty="0"/>
          </a:p>
        </p:txBody>
      </p:sp>
      <p:sp>
        <p:nvSpPr>
          <p:cNvPr id="6" name="矩形 5">
            <a:extLst>
              <a:ext uri="{FF2B5EF4-FFF2-40B4-BE49-F238E27FC236}">
                <a16:creationId xmlns:a16="http://schemas.microsoft.com/office/drawing/2014/main" id="{7DE6F75B-2713-8A18-7C0D-89DC582B4903}"/>
              </a:ext>
            </a:extLst>
          </p:cNvPr>
          <p:cNvSpPr/>
          <p:nvPr/>
        </p:nvSpPr>
        <p:spPr>
          <a:xfrm>
            <a:off x="184847" y="6475789"/>
            <a:ext cx="464082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https://www.sloww.co/blind-men-elephant/</a:t>
            </a:r>
          </a:p>
        </p:txBody>
      </p:sp>
      <p:pic>
        <p:nvPicPr>
          <p:cNvPr id="7" name="Picture 2" descr="The Blind Men and The Elephant: A Short Story about Perspective | Sloww">
            <a:extLst>
              <a:ext uri="{FF2B5EF4-FFF2-40B4-BE49-F238E27FC236}">
                <a16:creationId xmlns:a16="http://schemas.microsoft.com/office/drawing/2014/main" id="{1CBF7EB5-7532-9B9D-4CED-856EDD0C0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198" y="885149"/>
            <a:ext cx="6023243" cy="460096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C2B3F1C-ED86-81DD-DBB0-0614145D1243}"/>
              </a:ext>
            </a:extLst>
          </p:cNvPr>
          <p:cNvSpPr txBox="1"/>
          <p:nvPr/>
        </p:nvSpPr>
        <p:spPr>
          <a:xfrm>
            <a:off x="1759975" y="5617755"/>
            <a:ext cx="88942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C00000"/>
                </a:solidFill>
                <a:effectLst/>
                <a:uLnTx/>
                <a:uFillTx/>
                <a:latin typeface="Arial"/>
                <a:ea typeface="微软雅黑"/>
                <a:cs typeface="+mn-cs"/>
              </a:rPr>
              <a:t>In face of deep learning, all of us are blind men.</a:t>
            </a:r>
            <a:endParaRPr kumimoji="0" lang="zh-CN" altLang="en-US" sz="2800" b="1" i="0" u="none" strike="noStrike" kern="1200" cap="none" spc="0" normalizeH="0" baseline="0" noProof="0" dirty="0">
              <a:ln>
                <a:noFill/>
              </a:ln>
              <a:solidFill>
                <a:srgbClr val="C00000"/>
              </a:solidFill>
              <a:effectLst/>
              <a:uLnTx/>
              <a:uFillTx/>
              <a:latin typeface="Arial"/>
              <a:ea typeface="微软雅黑"/>
              <a:cs typeface="+mn-cs"/>
            </a:endParaRPr>
          </a:p>
        </p:txBody>
      </p:sp>
    </p:spTree>
    <p:extLst>
      <p:ext uri="{BB962C8B-B14F-4D97-AF65-F5344CB8AC3E}">
        <p14:creationId xmlns:p14="http://schemas.microsoft.com/office/powerpoint/2010/main" val="2972426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2BAC8-495B-1A36-ED57-E5277BC6D499}"/>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6EBD1619-5B64-8B8C-76F6-A728A684DA56}"/>
              </a:ext>
            </a:extLst>
          </p:cNvPr>
          <p:cNvSpPr>
            <a:spLocks noGrp="1"/>
          </p:cNvSpPr>
          <p:nvPr>
            <p:ph type="body" sz="quarter" idx="11"/>
          </p:nvPr>
        </p:nvSpPr>
        <p:spPr>
          <a:xfrm>
            <a:off x="1075351" y="43657"/>
            <a:ext cx="9879751" cy="598488"/>
          </a:xfrm>
        </p:spPr>
        <p:txBody>
          <a:bodyPr/>
          <a:lstStyle/>
          <a:p>
            <a:r>
              <a:rPr lang="en-US" altLang="zh-CN" dirty="0"/>
              <a:t>A phenomenological methodology for blind men </a:t>
            </a:r>
            <a:endParaRPr lang="zh-CN" altLang="en-US" dirty="0"/>
          </a:p>
        </p:txBody>
      </p:sp>
      <p:sp>
        <p:nvSpPr>
          <p:cNvPr id="2" name="文本占位符 1">
            <a:extLst>
              <a:ext uri="{FF2B5EF4-FFF2-40B4-BE49-F238E27FC236}">
                <a16:creationId xmlns:a16="http://schemas.microsoft.com/office/drawing/2014/main" id="{6CC44DDD-1FE9-29DE-3647-AED111D317B9}"/>
              </a:ext>
            </a:extLst>
          </p:cNvPr>
          <p:cNvSpPr>
            <a:spLocks noGrp="1"/>
          </p:cNvSpPr>
          <p:nvPr>
            <p:ph type="body" sz="quarter" idx="14"/>
          </p:nvPr>
        </p:nvSpPr>
        <p:spPr>
          <a:xfrm>
            <a:off x="319055" y="766710"/>
            <a:ext cx="5525309" cy="4765791"/>
          </a:xfrm>
        </p:spPr>
        <p:txBody>
          <a:bodyPr/>
          <a:lstStyle/>
          <a:p>
            <a:pPr marL="457200" indent="-457200">
              <a:buFont typeface="+mj-lt"/>
              <a:buAutoNum type="arabicPeriod"/>
            </a:pPr>
            <a:r>
              <a:rPr lang="en-US" altLang="zh-CN" sz="2400" b="1" dirty="0">
                <a:solidFill>
                  <a:schemeClr val="tx1"/>
                </a:solidFill>
              </a:rPr>
              <a:t>Suspension: </a:t>
            </a:r>
            <a:r>
              <a:rPr lang="en-US" altLang="zh-CN" sz="2400" dirty="0">
                <a:solidFill>
                  <a:srgbClr val="C00000"/>
                </a:solidFill>
              </a:rPr>
              <a:t>Suspend the prior and belief </a:t>
            </a:r>
            <a:r>
              <a:rPr lang="en-US" altLang="zh-CN" sz="2400" dirty="0"/>
              <a:t>one may hold and focus on the facts about the object.</a:t>
            </a:r>
          </a:p>
          <a:p>
            <a:pPr marL="457200" indent="-457200">
              <a:buFont typeface="+mj-lt"/>
              <a:buAutoNum type="arabicPeriod"/>
            </a:pPr>
            <a:r>
              <a:rPr lang="en-US" altLang="zh-CN" sz="2400" b="1" dirty="0">
                <a:solidFill>
                  <a:schemeClr val="tx1"/>
                </a:solidFill>
              </a:rPr>
              <a:t>Cumulation: </a:t>
            </a:r>
            <a:r>
              <a:rPr lang="en-US" altLang="zh-CN" sz="2400" dirty="0">
                <a:solidFill>
                  <a:srgbClr val="C00000"/>
                </a:solidFill>
              </a:rPr>
              <a:t>Discover and cumulate all possible facts </a:t>
            </a:r>
            <a:r>
              <a:rPr lang="en-US" altLang="zh-CN" sz="2400" dirty="0"/>
              <a:t>about the object. Prioritize the more informative ones.</a:t>
            </a:r>
          </a:p>
          <a:p>
            <a:pPr marL="457200" indent="-457200">
              <a:buFont typeface="+mj-lt"/>
              <a:buAutoNum type="arabicPeriod"/>
            </a:pPr>
            <a:r>
              <a:rPr lang="en-US" altLang="zh-CN" sz="2400" b="1" dirty="0">
                <a:solidFill>
                  <a:schemeClr val="tx1"/>
                </a:solidFill>
              </a:rPr>
              <a:t>Emergence: </a:t>
            </a:r>
            <a:r>
              <a:rPr lang="en-US" altLang="zh-CN" sz="2400" dirty="0">
                <a:solidFill>
                  <a:srgbClr val="44546A"/>
                </a:solidFill>
              </a:rPr>
              <a:t>A new </a:t>
            </a:r>
            <a:r>
              <a:rPr lang="en-US" altLang="zh-CN" sz="2400" dirty="0">
                <a:solidFill>
                  <a:srgbClr val="C00000"/>
                </a:solidFill>
              </a:rPr>
              <a:t>framework shall emerge </a:t>
            </a:r>
            <a:r>
              <a:rPr lang="en-US" altLang="zh-CN" sz="2400" dirty="0"/>
              <a:t>once enough pieces are uncovered.</a:t>
            </a:r>
          </a:p>
          <a:p>
            <a:endParaRPr lang="zh-CN" altLang="en-US" dirty="0"/>
          </a:p>
        </p:txBody>
      </p:sp>
      <p:sp>
        <p:nvSpPr>
          <p:cNvPr id="6" name="矩形 5">
            <a:extLst>
              <a:ext uri="{FF2B5EF4-FFF2-40B4-BE49-F238E27FC236}">
                <a16:creationId xmlns:a16="http://schemas.microsoft.com/office/drawing/2014/main" id="{94DF6D1C-39A5-3FBF-D1DF-C020C9B56F21}"/>
              </a:ext>
            </a:extLst>
          </p:cNvPr>
          <p:cNvSpPr/>
          <p:nvPr/>
        </p:nvSpPr>
        <p:spPr>
          <a:xfrm>
            <a:off x="7995593" y="5644743"/>
            <a:ext cx="464082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https://www.sloww.co/blind-men-elephant/</a:t>
            </a:r>
          </a:p>
        </p:txBody>
      </p:sp>
      <p:pic>
        <p:nvPicPr>
          <p:cNvPr id="7" name="Picture 2" descr="The Blind Men and The Elephant: A Short Story about Perspective | Sloww">
            <a:extLst>
              <a:ext uri="{FF2B5EF4-FFF2-40B4-BE49-F238E27FC236}">
                <a16:creationId xmlns:a16="http://schemas.microsoft.com/office/drawing/2014/main" id="{49E4F93B-0014-F162-568D-B510B6AAA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365" y="1043980"/>
            <a:ext cx="6107728" cy="4665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41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C1EEB-2FFD-C898-159B-8A41F0D550E5}"/>
              </a:ext>
            </a:extLst>
          </p:cNvPr>
          <p:cNvSpPr>
            <a:spLocks noGrp="1"/>
          </p:cNvSpPr>
          <p:nvPr>
            <p:ph type="title"/>
          </p:nvPr>
        </p:nvSpPr>
        <p:spPr/>
        <p:txBody>
          <a:bodyPr/>
          <a:lstStyle/>
          <a:p>
            <a:r>
              <a:rPr lang="en-US" altLang="zh-CN" dirty="0"/>
              <a:t>Scaling Law</a:t>
            </a:r>
            <a:endParaRPr lang="zh-CN" altLang="en-US" dirty="0"/>
          </a:p>
        </p:txBody>
      </p:sp>
      <p:grpSp>
        <p:nvGrpSpPr>
          <p:cNvPr id="34" name="Group 92">
            <a:extLst>
              <a:ext uri="{FF2B5EF4-FFF2-40B4-BE49-F238E27FC236}">
                <a16:creationId xmlns:a16="http://schemas.microsoft.com/office/drawing/2014/main" id="{24FB7688-E018-10C2-E02C-99D20E45950A}"/>
              </a:ext>
            </a:extLst>
          </p:cNvPr>
          <p:cNvGrpSpPr/>
          <p:nvPr/>
        </p:nvGrpSpPr>
        <p:grpSpPr>
          <a:xfrm>
            <a:off x="4481442" y="1613930"/>
            <a:ext cx="3312000" cy="246222"/>
            <a:chOff x="808681" y="1311522"/>
            <a:chExt cx="4572000" cy="131319"/>
          </a:xfrm>
        </p:grpSpPr>
        <p:cxnSp>
          <p:nvCxnSpPr>
            <p:cNvPr id="35" name="直接连接符 45">
              <a:extLst>
                <a:ext uri="{FF2B5EF4-FFF2-40B4-BE49-F238E27FC236}">
                  <a16:creationId xmlns:a16="http://schemas.microsoft.com/office/drawing/2014/main" id="{FFAD6F9D-936F-E5A6-DC72-4E734550B9E0}"/>
                </a:ext>
              </a:extLst>
            </p:cNvPr>
            <p:cNvCxnSpPr/>
            <p:nvPr/>
          </p:nvCxnSpPr>
          <p:spPr bwMode="auto">
            <a:xfrm>
              <a:off x="808681" y="1377182"/>
              <a:ext cx="4572000" cy="0"/>
            </a:xfrm>
            <a:prstGeom prst="line">
              <a:avLst/>
            </a:prstGeom>
            <a:solidFill>
              <a:srgbClr val="4874CB"/>
            </a:solidFill>
            <a:ln w="0" cap="flat" cmpd="sng" algn="ctr">
              <a:solidFill>
                <a:sysClr val="window" lastClr="FFFFFF">
                  <a:lumMod val="50000"/>
                </a:sysClr>
              </a:solidFill>
              <a:prstDash val="solid"/>
              <a:round/>
              <a:headEnd type="none" w="med" len="med"/>
              <a:tailEnd type="none" w="med" len="med"/>
            </a:ln>
          </p:spPr>
        </p:cxnSp>
        <p:sp>
          <p:nvSpPr>
            <p:cNvPr id="36" name="文本框 39">
              <a:extLst>
                <a:ext uri="{FF2B5EF4-FFF2-40B4-BE49-F238E27FC236}">
                  <a16:creationId xmlns:a16="http://schemas.microsoft.com/office/drawing/2014/main" id="{D812511B-0F9B-2C78-7F2A-F27EA998711A}"/>
                </a:ext>
              </a:extLst>
            </p:cNvPr>
            <p:cNvSpPr txBox="1"/>
            <p:nvPr/>
          </p:nvSpPr>
          <p:spPr>
            <a:xfrm>
              <a:off x="2271721" y="1311522"/>
              <a:ext cx="1645920" cy="131319"/>
            </a:xfrm>
            <a:prstGeom prst="rect">
              <a:avLst/>
            </a:prstGeom>
            <a:solidFill>
              <a:sysClr val="window" lastClr="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E54C5E"/>
                  </a:solidFill>
                  <a:effectLst/>
                  <a:uLnTx/>
                  <a:uFillTx/>
                  <a:latin typeface="Calibri"/>
                  <a:ea typeface="宋体"/>
                  <a:cs typeface="+mn-ea"/>
                  <a:sym typeface="+mn-lt"/>
                </a:rPr>
                <a:t>数据</a:t>
              </a:r>
            </a:p>
          </p:txBody>
        </p:sp>
      </p:grpSp>
      <p:grpSp>
        <p:nvGrpSpPr>
          <p:cNvPr id="37" name="Group 95">
            <a:extLst>
              <a:ext uri="{FF2B5EF4-FFF2-40B4-BE49-F238E27FC236}">
                <a16:creationId xmlns:a16="http://schemas.microsoft.com/office/drawing/2014/main" id="{EDC6181C-8AE0-2FBA-A7BE-FFC0BD2889CD}"/>
              </a:ext>
            </a:extLst>
          </p:cNvPr>
          <p:cNvGrpSpPr/>
          <p:nvPr/>
        </p:nvGrpSpPr>
        <p:grpSpPr>
          <a:xfrm>
            <a:off x="8306357" y="1613930"/>
            <a:ext cx="3312000" cy="246222"/>
            <a:chOff x="808681" y="1311522"/>
            <a:chExt cx="4572000" cy="131319"/>
          </a:xfrm>
        </p:grpSpPr>
        <p:cxnSp>
          <p:nvCxnSpPr>
            <p:cNvPr id="38" name="直接连接符 45">
              <a:extLst>
                <a:ext uri="{FF2B5EF4-FFF2-40B4-BE49-F238E27FC236}">
                  <a16:creationId xmlns:a16="http://schemas.microsoft.com/office/drawing/2014/main" id="{A2D1084E-06D9-AAB5-65AE-A5E72FCFB864}"/>
                </a:ext>
              </a:extLst>
            </p:cNvPr>
            <p:cNvCxnSpPr/>
            <p:nvPr/>
          </p:nvCxnSpPr>
          <p:spPr bwMode="auto">
            <a:xfrm>
              <a:off x="808681" y="1377182"/>
              <a:ext cx="4572000" cy="0"/>
            </a:xfrm>
            <a:prstGeom prst="line">
              <a:avLst/>
            </a:prstGeom>
            <a:solidFill>
              <a:srgbClr val="4874CB"/>
            </a:solidFill>
            <a:ln w="0" cap="flat" cmpd="sng" algn="ctr">
              <a:solidFill>
                <a:sysClr val="window" lastClr="FFFFFF">
                  <a:lumMod val="50000"/>
                </a:sysClr>
              </a:solidFill>
              <a:prstDash val="solid"/>
              <a:round/>
              <a:headEnd type="none" w="med" len="med"/>
              <a:tailEnd type="none" w="med" len="med"/>
            </a:ln>
          </p:spPr>
        </p:cxnSp>
        <p:sp>
          <p:nvSpPr>
            <p:cNvPr id="39" name="文本框 39">
              <a:extLst>
                <a:ext uri="{FF2B5EF4-FFF2-40B4-BE49-F238E27FC236}">
                  <a16:creationId xmlns:a16="http://schemas.microsoft.com/office/drawing/2014/main" id="{03F3B9E3-AB32-3D7D-283F-CABCFD03C00E}"/>
                </a:ext>
              </a:extLst>
            </p:cNvPr>
            <p:cNvSpPr txBox="1"/>
            <p:nvPr/>
          </p:nvSpPr>
          <p:spPr>
            <a:xfrm>
              <a:off x="2271721" y="1311522"/>
              <a:ext cx="1645920" cy="131319"/>
            </a:xfrm>
            <a:prstGeom prst="rect">
              <a:avLst/>
            </a:prstGeom>
            <a:solidFill>
              <a:sysClr val="window" lastClr="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E54C5E"/>
                  </a:solidFill>
                  <a:effectLst/>
                  <a:uLnTx/>
                  <a:uFillTx/>
                  <a:latin typeface="Calibri"/>
                  <a:ea typeface="宋体"/>
                  <a:cs typeface="+mn-ea"/>
                  <a:sym typeface="+mn-lt"/>
                </a:rPr>
                <a:t>参数</a:t>
              </a:r>
            </a:p>
          </p:txBody>
        </p:sp>
      </p:grpSp>
      <p:grpSp>
        <p:nvGrpSpPr>
          <p:cNvPr id="40" name="Group 88">
            <a:extLst>
              <a:ext uri="{FF2B5EF4-FFF2-40B4-BE49-F238E27FC236}">
                <a16:creationId xmlns:a16="http://schemas.microsoft.com/office/drawing/2014/main" id="{0DF0A0FC-6C02-46F1-7B5F-953CFB528572}"/>
              </a:ext>
            </a:extLst>
          </p:cNvPr>
          <p:cNvGrpSpPr/>
          <p:nvPr/>
        </p:nvGrpSpPr>
        <p:grpSpPr>
          <a:xfrm>
            <a:off x="774440" y="1596857"/>
            <a:ext cx="3312000" cy="246222"/>
            <a:chOff x="808681" y="1311522"/>
            <a:chExt cx="4572000" cy="131319"/>
          </a:xfrm>
        </p:grpSpPr>
        <p:cxnSp>
          <p:nvCxnSpPr>
            <p:cNvPr id="41" name="直接连接符 45">
              <a:extLst>
                <a:ext uri="{FF2B5EF4-FFF2-40B4-BE49-F238E27FC236}">
                  <a16:creationId xmlns:a16="http://schemas.microsoft.com/office/drawing/2014/main" id="{A67EBCA1-CAB5-A5F5-AE30-6668FCDDE369}"/>
                </a:ext>
              </a:extLst>
            </p:cNvPr>
            <p:cNvCxnSpPr/>
            <p:nvPr/>
          </p:nvCxnSpPr>
          <p:spPr bwMode="auto">
            <a:xfrm>
              <a:off x="808681" y="1377182"/>
              <a:ext cx="4572000" cy="0"/>
            </a:xfrm>
            <a:prstGeom prst="line">
              <a:avLst/>
            </a:prstGeom>
            <a:solidFill>
              <a:srgbClr val="4874CB"/>
            </a:solidFill>
            <a:ln w="0" cap="flat" cmpd="sng" algn="ctr">
              <a:solidFill>
                <a:sysClr val="window" lastClr="FFFFFF">
                  <a:lumMod val="50000"/>
                </a:sysClr>
              </a:solidFill>
              <a:prstDash val="solid"/>
              <a:round/>
              <a:headEnd type="none" w="med" len="med"/>
              <a:tailEnd type="none" w="med" len="med"/>
            </a:ln>
          </p:spPr>
        </p:cxnSp>
        <p:sp>
          <p:nvSpPr>
            <p:cNvPr id="42" name="文本框 39">
              <a:extLst>
                <a:ext uri="{FF2B5EF4-FFF2-40B4-BE49-F238E27FC236}">
                  <a16:creationId xmlns:a16="http://schemas.microsoft.com/office/drawing/2014/main" id="{DF0AAE99-8E0A-8617-B0A3-8CC9BADA5C0E}"/>
                </a:ext>
              </a:extLst>
            </p:cNvPr>
            <p:cNvSpPr txBox="1"/>
            <p:nvPr/>
          </p:nvSpPr>
          <p:spPr>
            <a:xfrm>
              <a:off x="2271721" y="1311522"/>
              <a:ext cx="1645920" cy="131319"/>
            </a:xfrm>
            <a:prstGeom prst="rect">
              <a:avLst/>
            </a:prstGeom>
            <a:solidFill>
              <a:sysClr val="window" lastClr="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E54C5E"/>
                  </a:solidFill>
                  <a:effectLst/>
                  <a:uLnTx/>
                  <a:uFillTx/>
                  <a:latin typeface="Calibri"/>
                  <a:ea typeface="宋体"/>
                  <a:cs typeface="+mn-ea"/>
                  <a:sym typeface="+mn-lt"/>
                </a:rPr>
                <a:t>算力</a:t>
              </a:r>
            </a:p>
          </p:txBody>
        </p:sp>
      </p:grpSp>
      <p:sp>
        <p:nvSpPr>
          <p:cNvPr id="43" name="Manual Input 31">
            <a:extLst>
              <a:ext uri="{FF2B5EF4-FFF2-40B4-BE49-F238E27FC236}">
                <a16:creationId xmlns:a16="http://schemas.microsoft.com/office/drawing/2014/main" id="{0E0A6B11-0DB8-8EB0-5568-ECBB4F6AA2CF}"/>
              </a:ext>
            </a:extLst>
          </p:cNvPr>
          <p:cNvSpPr/>
          <p:nvPr/>
        </p:nvSpPr>
        <p:spPr>
          <a:xfrm>
            <a:off x="799777" y="2828768"/>
            <a:ext cx="10592445" cy="15509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4674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4674 h 10000"/>
              <a:gd name="connsiteX0-11" fmla="*/ 0 w 10000"/>
              <a:gd name="connsiteY0-12" fmla="*/ 66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675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6675"/>
                </a:moveTo>
                <a:lnTo>
                  <a:pt x="10000" y="0"/>
                </a:lnTo>
                <a:lnTo>
                  <a:pt x="10000" y="10000"/>
                </a:lnTo>
                <a:lnTo>
                  <a:pt x="0" y="10000"/>
                </a:lnTo>
                <a:lnTo>
                  <a:pt x="0" y="6675"/>
                </a:lnTo>
                <a:close/>
              </a:path>
            </a:pathLst>
          </a:custGeom>
          <a:solidFill>
            <a:srgbClr val="E54C5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black"/>
              </a:solidFill>
              <a:effectLst/>
              <a:uLnTx/>
              <a:uFillTx/>
              <a:latin typeface="Calibri"/>
              <a:ea typeface="宋体"/>
              <a:cs typeface="+mn-ea"/>
              <a:sym typeface="+mn-lt"/>
            </a:endParaRPr>
          </a:p>
        </p:txBody>
      </p:sp>
      <p:sp>
        <p:nvSpPr>
          <p:cNvPr id="44" name="Rounded Rectangle">
            <a:extLst>
              <a:ext uri="{FF2B5EF4-FFF2-40B4-BE49-F238E27FC236}">
                <a16:creationId xmlns:a16="http://schemas.microsoft.com/office/drawing/2014/main" id="{A5416917-E843-C916-8D0A-9336198FEB56}"/>
              </a:ext>
            </a:extLst>
          </p:cNvPr>
          <p:cNvSpPr/>
          <p:nvPr/>
        </p:nvSpPr>
        <p:spPr>
          <a:xfrm>
            <a:off x="4420128" y="4314872"/>
            <a:ext cx="3346718" cy="136800"/>
          </a:xfrm>
          <a:prstGeom prst="roundRect">
            <a:avLst>
              <a:gd name="adj" fmla="val 50000"/>
            </a:avLst>
          </a:prstGeom>
          <a:solidFill>
            <a:srgbClr val="F7F5F6"/>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宋体"/>
              <a:cs typeface="+mn-ea"/>
              <a:sym typeface="+mn-lt"/>
            </a:endParaRPr>
          </a:p>
        </p:txBody>
      </p:sp>
      <p:sp>
        <p:nvSpPr>
          <p:cNvPr id="45" name="Rounded Rectangle">
            <a:extLst>
              <a:ext uri="{FF2B5EF4-FFF2-40B4-BE49-F238E27FC236}">
                <a16:creationId xmlns:a16="http://schemas.microsoft.com/office/drawing/2014/main" id="{4D924E3F-5EB9-F521-B5C2-59D4DF355324}"/>
              </a:ext>
            </a:extLst>
          </p:cNvPr>
          <p:cNvSpPr/>
          <p:nvPr/>
        </p:nvSpPr>
        <p:spPr>
          <a:xfrm>
            <a:off x="8047749" y="4314872"/>
            <a:ext cx="3346719" cy="136800"/>
          </a:xfrm>
          <a:prstGeom prst="roundRect">
            <a:avLst>
              <a:gd name="adj" fmla="val 50000"/>
            </a:avLst>
          </a:prstGeom>
          <a:solidFill>
            <a:srgbClr val="F7F5F6"/>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宋体"/>
              <a:cs typeface="+mn-ea"/>
              <a:sym typeface="+mn-lt"/>
            </a:endParaRPr>
          </a:p>
        </p:txBody>
      </p:sp>
      <p:sp>
        <p:nvSpPr>
          <p:cNvPr id="46" name="Rounded Rectangle">
            <a:extLst>
              <a:ext uri="{FF2B5EF4-FFF2-40B4-BE49-F238E27FC236}">
                <a16:creationId xmlns:a16="http://schemas.microsoft.com/office/drawing/2014/main" id="{D4E83005-B390-7723-E024-E5CD3180EB93}"/>
              </a:ext>
            </a:extLst>
          </p:cNvPr>
          <p:cNvSpPr/>
          <p:nvPr/>
        </p:nvSpPr>
        <p:spPr>
          <a:xfrm>
            <a:off x="792507" y="4314872"/>
            <a:ext cx="3346718" cy="136800"/>
          </a:xfrm>
          <a:prstGeom prst="roundRect">
            <a:avLst>
              <a:gd name="adj" fmla="val 50000"/>
            </a:avLst>
          </a:prstGeom>
          <a:solidFill>
            <a:srgbClr val="F7F5F6"/>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宋体"/>
              <a:cs typeface="+mn-ea"/>
              <a:sym typeface="+mn-lt"/>
            </a:endParaRPr>
          </a:p>
        </p:txBody>
      </p:sp>
      <p:cxnSp>
        <p:nvCxnSpPr>
          <p:cNvPr id="47" name="直接连接符 374">
            <a:extLst>
              <a:ext uri="{FF2B5EF4-FFF2-40B4-BE49-F238E27FC236}">
                <a16:creationId xmlns:a16="http://schemas.microsoft.com/office/drawing/2014/main" id="{74B60735-361D-A30C-498D-0378B38037D8}"/>
              </a:ext>
            </a:extLst>
          </p:cNvPr>
          <p:cNvCxnSpPr/>
          <p:nvPr/>
        </p:nvCxnSpPr>
        <p:spPr>
          <a:xfrm flipH="1">
            <a:off x="2381175" y="3814236"/>
            <a:ext cx="1" cy="484303"/>
          </a:xfrm>
          <a:prstGeom prst="line">
            <a:avLst/>
          </a:prstGeom>
          <a:solidFill>
            <a:sysClr val="window" lastClr="FFFFFF"/>
          </a:solidFill>
          <a:ln w="12700" cap="flat" cmpd="sng" algn="ctr">
            <a:solidFill>
              <a:sysClr val="windowText" lastClr="000000">
                <a:lumMod val="75000"/>
                <a:lumOff val="25000"/>
              </a:sysClr>
            </a:solidFill>
            <a:prstDash val="solid"/>
            <a:miter lim="800000"/>
          </a:ln>
          <a:effectLst/>
        </p:spPr>
      </p:cxnSp>
      <p:sp>
        <p:nvSpPr>
          <p:cNvPr id="48" name="椭圆 356">
            <a:extLst>
              <a:ext uri="{FF2B5EF4-FFF2-40B4-BE49-F238E27FC236}">
                <a16:creationId xmlns:a16="http://schemas.microsoft.com/office/drawing/2014/main" id="{AC71383D-624E-46F6-6991-C72EFD0A6B1B}"/>
              </a:ext>
            </a:extLst>
          </p:cNvPr>
          <p:cNvSpPr/>
          <p:nvPr/>
        </p:nvSpPr>
        <p:spPr>
          <a:xfrm>
            <a:off x="2309175" y="4298539"/>
            <a:ext cx="144000" cy="144000"/>
          </a:xfrm>
          <a:prstGeom prst="ellipse">
            <a:avLst/>
          </a:prstGeom>
          <a:solidFill>
            <a:srgbClr val="E54C5E"/>
          </a:solidFill>
          <a:ln w="57150" cap="flat" cmpd="sng" algn="ctr">
            <a:solidFill>
              <a:srgbClr val="E54C5E">
                <a:lumMod val="20000"/>
                <a:lumOff val="8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lumMod val="75000"/>
                  <a:lumOff val="25000"/>
                </a:prstClr>
              </a:solidFill>
              <a:effectLst/>
              <a:uLnTx/>
              <a:uFillTx/>
              <a:latin typeface="Calibri"/>
              <a:ea typeface="宋体"/>
              <a:cs typeface="+mn-ea"/>
              <a:sym typeface="+mn-lt"/>
            </a:endParaRPr>
          </a:p>
        </p:txBody>
      </p:sp>
      <p:sp>
        <p:nvSpPr>
          <p:cNvPr id="49" name="矩形 308">
            <a:extLst>
              <a:ext uri="{FF2B5EF4-FFF2-40B4-BE49-F238E27FC236}">
                <a16:creationId xmlns:a16="http://schemas.microsoft.com/office/drawing/2014/main" id="{E44F88F8-0B5F-E4A8-09F7-446A58DD4854}"/>
              </a:ext>
            </a:extLst>
          </p:cNvPr>
          <p:cNvSpPr/>
          <p:nvPr/>
        </p:nvSpPr>
        <p:spPr>
          <a:xfrm>
            <a:off x="910184" y="2042043"/>
            <a:ext cx="3097196" cy="1974394"/>
          </a:xfrm>
          <a:prstGeom prst="rect">
            <a:avLst/>
          </a:prstGeom>
          <a:solidFill>
            <a:srgbClr val="DEF4FF"/>
          </a:solidFill>
          <a:ln w="12700" cap="flat" cmpd="sng" algn="ctr">
            <a:solidFill>
              <a:srgbClr val="E54C5E"/>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219393"/>
              </a:buClr>
              <a:buSzPct val="100000"/>
              <a:buFontTx/>
              <a:buNone/>
              <a:tabLst/>
              <a:defRPr/>
            </a:pPr>
            <a:endParaRPr kumimoji="0" lang="zh-CN" altLang="en-US" sz="1400" b="0" i="0" u="none" strike="noStrike" kern="0" cap="none" spc="0" normalizeH="0" baseline="0" noProof="0" dirty="0">
              <a:ln>
                <a:noFill/>
              </a:ln>
              <a:solidFill>
                <a:srgbClr val="000000"/>
              </a:solidFill>
              <a:effectLst/>
              <a:uLnTx/>
              <a:uFillTx/>
              <a:latin typeface="Calibri"/>
              <a:ea typeface="宋体"/>
              <a:cs typeface="+mn-ea"/>
              <a:sym typeface="+mn-lt"/>
            </a:endParaRPr>
          </a:p>
        </p:txBody>
      </p:sp>
      <p:sp>
        <p:nvSpPr>
          <p:cNvPr id="50" name="文本框 49">
            <a:extLst>
              <a:ext uri="{FF2B5EF4-FFF2-40B4-BE49-F238E27FC236}">
                <a16:creationId xmlns:a16="http://schemas.microsoft.com/office/drawing/2014/main" id="{479F159F-DD66-08AF-829D-33387114D9C8}"/>
              </a:ext>
            </a:extLst>
          </p:cNvPr>
          <p:cNvSpPr txBox="1"/>
          <p:nvPr/>
        </p:nvSpPr>
        <p:spPr>
          <a:xfrm>
            <a:off x="3551369" y="2604869"/>
            <a:ext cx="502060" cy="92196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微软雅黑" panose="020B0503020204020204" charset="-122"/>
              </a:rPr>
              <a:t>计算量</a:t>
            </a:r>
          </a:p>
        </p:txBody>
      </p:sp>
      <p:sp>
        <p:nvSpPr>
          <p:cNvPr id="51" name="文本框 50">
            <a:extLst>
              <a:ext uri="{FF2B5EF4-FFF2-40B4-BE49-F238E27FC236}">
                <a16:creationId xmlns:a16="http://schemas.microsoft.com/office/drawing/2014/main" id="{1E68A2CE-B7D1-40F8-AAA1-6054A56C8611}"/>
              </a:ext>
            </a:extLst>
          </p:cNvPr>
          <p:cNvSpPr txBox="1"/>
          <p:nvPr>
            <p:custDataLst>
              <p:tags r:id="rId1"/>
            </p:custDataLst>
          </p:nvPr>
        </p:nvSpPr>
        <p:spPr>
          <a:xfrm>
            <a:off x="960676" y="2508386"/>
            <a:ext cx="275590" cy="119888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微软雅黑" panose="020B0503020204020204" charset="-122"/>
              </a:rPr>
              <a:t>模型误差</a:t>
            </a:r>
          </a:p>
        </p:txBody>
      </p:sp>
      <p:pic>
        <p:nvPicPr>
          <p:cNvPr id="52" name="图片 51" descr="upload_post_object_v2_1521047222">
            <a:extLst>
              <a:ext uri="{FF2B5EF4-FFF2-40B4-BE49-F238E27FC236}">
                <a16:creationId xmlns:a16="http://schemas.microsoft.com/office/drawing/2014/main" id="{559DFB4C-B72C-8FDF-6668-78EA1714F661}"/>
              </a:ext>
            </a:extLst>
          </p:cNvPr>
          <p:cNvPicPr>
            <a:picLocks noChangeAspect="1"/>
          </p:cNvPicPr>
          <p:nvPr/>
        </p:nvPicPr>
        <p:blipFill>
          <a:blip r:embed="rId5"/>
          <a:stretch>
            <a:fillRect/>
          </a:stretch>
        </p:blipFill>
        <p:spPr>
          <a:xfrm>
            <a:off x="1300201" y="2121445"/>
            <a:ext cx="2305948" cy="1798790"/>
          </a:xfrm>
          <a:prstGeom prst="rect">
            <a:avLst/>
          </a:prstGeom>
        </p:spPr>
      </p:pic>
      <p:cxnSp>
        <p:nvCxnSpPr>
          <p:cNvPr id="53" name="直接连接符 374">
            <a:extLst>
              <a:ext uri="{FF2B5EF4-FFF2-40B4-BE49-F238E27FC236}">
                <a16:creationId xmlns:a16="http://schemas.microsoft.com/office/drawing/2014/main" id="{649F1BDF-9DB1-9FFC-F9C5-2C801A0BCA35}"/>
              </a:ext>
            </a:extLst>
          </p:cNvPr>
          <p:cNvCxnSpPr/>
          <p:nvPr/>
        </p:nvCxnSpPr>
        <p:spPr>
          <a:xfrm flipH="1">
            <a:off x="5982471" y="3823213"/>
            <a:ext cx="1" cy="484303"/>
          </a:xfrm>
          <a:prstGeom prst="line">
            <a:avLst/>
          </a:prstGeom>
          <a:solidFill>
            <a:sysClr val="window" lastClr="FFFFFF"/>
          </a:solidFill>
          <a:ln w="12700" cap="flat" cmpd="sng" algn="ctr">
            <a:solidFill>
              <a:sysClr val="windowText" lastClr="000000">
                <a:lumMod val="75000"/>
                <a:lumOff val="25000"/>
              </a:sysClr>
            </a:solidFill>
            <a:prstDash val="solid"/>
            <a:miter lim="800000"/>
          </a:ln>
          <a:effectLst/>
        </p:spPr>
      </p:cxnSp>
      <p:sp>
        <p:nvSpPr>
          <p:cNvPr id="54" name="椭圆 356">
            <a:extLst>
              <a:ext uri="{FF2B5EF4-FFF2-40B4-BE49-F238E27FC236}">
                <a16:creationId xmlns:a16="http://schemas.microsoft.com/office/drawing/2014/main" id="{53295308-BA1C-EC9A-414F-B3242CEEC334}"/>
              </a:ext>
            </a:extLst>
          </p:cNvPr>
          <p:cNvSpPr/>
          <p:nvPr/>
        </p:nvSpPr>
        <p:spPr>
          <a:xfrm>
            <a:off x="5910471" y="4307516"/>
            <a:ext cx="144000" cy="144000"/>
          </a:xfrm>
          <a:prstGeom prst="ellipse">
            <a:avLst/>
          </a:prstGeom>
          <a:solidFill>
            <a:srgbClr val="E54C5E"/>
          </a:solidFill>
          <a:ln w="57150" cap="flat" cmpd="sng" algn="ctr">
            <a:solidFill>
              <a:srgbClr val="E54C5E">
                <a:lumMod val="20000"/>
                <a:lumOff val="8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lumMod val="75000"/>
                  <a:lumOff val="25000"/>
                </a:prstClr>
              </a:solidFill>
              <a:effectLst/>
              <a:uLnTx/>
              <a:uFillTx/>
              <a:latin typeface="Calibri"/>
              <a:ea typeface="宋体"/>
              <a:cs typeface="+mn-ea"/>
              <a:sym typeface="+mn-lt"/>
            </a:endParaRPr>
          </a:p>
        </p:txBody>
      </p:sp>
      <p:sp>
        <p:nvSpPr>
          <p:cNvPr id="55" name="矩形 308">
            <a:extLst>
              <a:ext uri="{FF2B5EF4-FFF2-40B4-BE49-F238E27FC236}">
                <a16:creationId xmlns:a16="http://schemas.microsoft.com/office/drawing/2014/main" id="{72B789F8-423C-2CCC-9110-9354E22D61CF}"/>
              </a:ext>
            </a:extLst>
          </p:cNvPr>
          <p:cNvSpPr/>
          <p:nvPr/>
        </p:nvSpPr>
        <p:spPr>
          <a:xfrm>
            <a:off x="4511480" y="2051020"/>
            <a:ext cx="3097196" cy="1974394"/>
          </a:xfrm>
          <a:prstGeom prst="rect">
            <a:avLst/>
          </a:prstGeom>
          <a:solidFill>
            <a:srgbClr val="DEF4FF"/>
          </a:solidFill>
          <a:ln w="12700" cap="flat" cmpd="sng" algn="ctr">
            <a:solidFill>
              <a:srgbClr val="E54C5E"/>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219393"/>
              </a:buClr>
              <a:buSzPct val="100000"/>
              <a:buFontTx/>
              <a:buNone/>
              <a:tabLst/>
              <a:defRPr/>
            </a:pPr>
            <a:endParaRPr kumimoji="0" lang="zh-CN" altLang="en-US" sz="1400" b="0" i="0" u="none" strike="noStrike" kern="0" cap="none" spc="0" normalizeH="0" baseline="0" noProof="0" dirty="0">
              <a:ln>
                <a:noFill/>
              </a:ln>
              <a:solidFill>
                <a:srgbClr val="000000"/>
              </a:solidFill>
              <a:effectLst/>
              <a:uLnTx/>
              <a:uFillTx/>
              <a:latin typeface="Calibri"/>
              <a:ea typeface="宋体"/>
              <a:cs typeface="+mn-ea"/>
              <a:sym typeface="+mn-lt"/>
            </a:endParaRPr>
          </a:p>
        </p:txBody>
      </p:sp>
      <p:sp>
        <p:nvSpPr>
          <p:cNvPr id="56" name="文本框 55">
            <a:extLst>
              <a:ext uri="{FF2B5EF4-FFF2-40B4-BE49-F238E27FC236}">
                <a16:creationId xmlns:a16="http://schemas.microsoft.com/office/drawing/2014/main" id="{199E185D-4D49-7298-457F-5DFC5F747ECA}"/>
              </a:ext>
            </a:extLst>
          </p:cNvPr>
          <p:cNvSpPr txBox="1"/>
          <p:nvPr/>
        </p:nvSpPr>
        <p:spPr>
          <a:xfrm>
            <a:off x="7152665" y="2613846"/>
            <a:ext cx="502060" cy="92196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微软雅黑" panose="020B0503020204020204" charset="-122"/>
              </a:rPr>
              <a:t>数据量</a:t>
            </a:r>
          </a:p>
        </p:txBody>
      </p:sp>
      <p:sp>
        <p:nvSpPr>
          <p:cNvPr id="57" name="文本框 56">
            <a:extLst>
              <a:ext uri="{FF2B5EF4-FFF2-40B4-BE49-F238E27FC236}">
                <a16:creationId xmlns:a16="http://schemas.microsoft.com/office/drawing/2014/main" id="{BADDD40A-33CE-0813-A30A-DF91171172C7}"/>
              </a:ext>
            </a:extLst>
          </p:cNvPr>
          <p:cNvSpPr txBox="1"/>
          <p:nvPr>
            <p:custDataLst>
              <p:tags r:id="rId2"/>
            </p:custDataLst>
          </p:nvPr>
        </p:nvSpPr>
        <p:spPr>
          <a:xfrm>
            <a:off x="4561972" y="2517363"/>
            <a:ext cx="275590" cy="119888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微软雅黑" panose="020B0503020204020204" charset="-122"/>
              </a:rPr>
              <a:t>模型误差</a:t>
            </a:r>
          </a:p>
        </p:txBody>
      </p:sp>
      <p:pic>
        <p:nvPicPr>
          <p:cNvPr id="58" name="图片 57" descr="upload_post_object_v2_1091796486">
            <a:extLst>
              <a:ext uri="{FF2B5EF4-FFF2-40B4-BE49-F238E27FC236}">
                <a16:creationId xmlns:a16="http://schemas.microsoft.com/office/drawing/2014/main" id="{36A0E91B-5805-B6C5-0BD7-CBDDB96E534C}"/>
              </a:ext>
            </a:extLst>
          </p:cNvPr>
          <p:cNvPicPr>
            <a:picLocks noChangeAspect="1"/>
          </p:cNvPicPr>
          <p:nvPr/>
        </p:nvPicPr>
        <p:blipFill>
          <a:blip r:embed="rId6"/>
          <a:stretch>
            <a:fillRect/>
          </a:stretch>
        </p:blipFill>
        <p:spPr>
          <a:xfrm>
            <a:off x="4855591" y="2148911"/>
            <a:ext cx="2397759" cy="1768839"/>
          </a:xfrm>
          <a:prstGeom prst="rect">
            <a:avLst/>
          </a:prstGeom>
        </p:spPr>
      </p:pic>
      <p:cxnSp>
        <p:nvCxnSpPr>
          <p:cNvPr id="59" name="直接连接符 374">
            <a:extLst>
              <a:ext uri="{FF2B5EF4-FFF2-40B4-BE49-F238E27FC236}">
                <a16:creationId xmlns:a16="http://schemas.microsoft.com/office/drawing/2014/main" id="{82AD2C8D-C6EB-51F7-792C-905E595D5DCC}"/>
              </a:ext>
            </a:extLst>
          </p:cNvPr>
          <p:cNvCxnSpPr/>
          <p:nvPr/>
        </p:nvCxnSpPr>
        <p:spPr>
          <a:xfrm flipH="1">
            <a:off x="9631874" y="3810388"/>
            <a:ext cx="1" cy="484303"/>
          </a:xfrm>
          <a:prstGeom prst="line">
            <a:avLst/>
          </a:prstGeom>
          <a:solidFill>
            <a:sysClr val="window" lastClr="FFFFFF"/>
          </a:solidFill>
          <a:ln w="12700" cap="flat" cmpd="sng" algn="ctr">
            <a:solidFill>
              <a:sysClr val="windowText" lastClr="000000">
                <a:lumMod val="75000"/>
                <a:lumOff val="25000"/>
              </a:sysClr>
            </a:solidFill>
            <a:prstDash val="solid"/>
            <a:miter lim="800000"/>
          </a:ln>
          <a:effectLst/>
        </p:spPr>
      </p:cxnSp>
      <p:sp>
        <p:nvSpPr>
          <p:cNvPr id="60" name="椭圆 356">
            <a:extLst>
              <a:ext uri="{FF2B5EF4-FFF2-40B4-BE49-F238E27FC236}">
                <a16:creationId xmlns:a16="http://schemas.microsoft.com/office/drawing/2014/main" id="{00F093F9-042B-EED1-88D0-AF1EFEE21284}"/>
              </a:ext>
            </a:extLst>
          </p:cNvPr>
          <p:cNvSpPr/>
          <p:nvPr/>
        </p:nvSpPr>
        <p:spPr>
          <a:xfrm>
            <a:off x="9559874" y="4294691"/>
            <a:ext cx="144000" cy="144000"/>
          </a:xfrm>
          <a:prstGeom prst="ellipse">
            <a:avLst/>
          </a:prstGeom>
          <a:solidFill>
            <a:srgbClr val="E54C5E"/>
          </a:solidFill>
          <a:ln w="57150" cap="flat" cmpd="sng" algn="ctr">
            <a:solidFill>
              <a:srgbClr val="E54C5E">
                <a:lumMod val="20000"/>
                <a:lumOff val="8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lumMod val="75000"/>
                  <a:lumOff val="25000"/>
                </a:prstClr>
              </a:solidFill>
              <a:effectLst/>
              <a:uLnTx/>
              <a:uFillTx/>
              <a:latin typeface="Calibri"/>
              <a:ea typeface="宋体"/>
              <a:cs typeface="+mn-ea"/>
              <a:sym typeface="+mn-lt"/>
            </a:endParaRPr>
          </a:p>
        </p:txBody>
      </p:sp>
      <p:sp>
        <p:nvSpPr>
          <p:cNvPr id="61" name="矩形 308">
            <a:extLst>
              <a:ext uri="{FF2B5EF4-FFF2-40B4-BE49-F238E27FC236}">
                <a16:creationId xmlns:a16="http://schemas.microsoft.com/office/drawing/2014/main" id="{C06D59BD-2908-DC7F-01FE-CD0970320AC7}"/>
              </a:ext>
            </a:extLst>
          </p:cNvPr>
          <p:cNvSpPr/>
          <p:nvPr/>
        </p:nvSpPr>
        <p:spPr>
          <a:xfrm>
            <a:off x="8160883" y="2038195"/>
            <a:ext cx="3097196" cy="1974394"/>
          </a:xfrm>
          <a:prstGeom prst="rect">
            <a:avLst/>
          </a:prstGeom>
          <a:solidFill>
            <a:srgbClr val="DEF4FF"/>
          </a:solidFill>
          <a:ln w="12700" cap="flat" cmpd="sng" algn="ctr">
            <a:solidFill>
              <a:srgbClr val="E54C5E"/>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219393"/>
              </a:buClr>
              <a:buSzPct val="100000"/>
              <a:buFontTx/>
              <a:buNone/>
              <a:tabLst/>
              <a:defRPr/>
            </a:pPr>
            <a:endParaRPr kumimoji="0" lang="zh-CN" altLang="en-US" sz="1400" b="0" i="0" u="none" strike="noStrike" kern="0" cap="none" spc="0" normalizeH="0" baseline="0" noProof="0" dirty="0">
              <a:ln>
                <a:noFill/>
              </a:ln>
              <a:solidFill>
                <a:srgbClr val="000000"/>
              </a:solidFill>
              <a:effectLst/>
              <a:uLnTx/>
              <a:uFillTx/>
              <a:latin typeface="Calibri"/>
              <a:ea typeface="宋体"/>
              <a:cs typeface="+mn-ea"/>
              <a:sym typeface="+mn-lt"/>
            </a:endParaRPr>
          </a:p>
        </p:txBody>
      </p:sp>
      <p:sp>
        <p:nvSpPr>
          <p:cNvPr id="62" name="文本框 61">
            <a:extLst>
              <a:ext uri="{FF2B5EF4-FFF2-40B4-BE49-F238E27FC236}">
                <a16:creationId xmlns:a16="http://schemas.microsoft.com/office/drawing/2014/main" id="{359A080F-51C3-73FC-B57F-27E552A9196F}"/>
              </a:ext>
            </a:extLst>
          </p:cNvPr>
          <p:cNvSpPr txBox="1"/>
          <p:nvPr/>
        </p:nvSpPr>
        <p:spPr>
          <a:xfrm>
            <a:off x="10802068" y="2601021"/>
            <a:ext cx="502060" cy="92196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微软雅黑" panose="020B0503020204020204" charset="-122"/>
              </a:rPr>
              <a:t>参数量</a:t>
            </a:r>
          </a:p>
        </p:txBody>
      </p:sp>
      <p:sp>
        <p:nvSpPr>
          <p:cNvPr id="63" name="文本框 62">
            <a:extLst>
              <a:ext uri="{FF2B5EF4-FFF2-40B4-BE49-F238E27FC236}">
                <a16:creationId xmlns:a16="http://schemas.microsoft.com/office/drawing/2014/main" id="{29BCCBCF-1B8B-EE80-BD09-736672486A37}"/>
              </a:ext>
            </a:extLst>
          </p:cNvPr>
          <p:cNvSpPr txBox="1"/>
          <p:nvPr>
            <p:custDataLst>
              <p:tags r:id="rId3"/>
            </p:custDataLst>
          </p:nvPr>
        </p:nvSpPr>
        <p:spPr>
          <a:xfrm>
            <a:off x="8211375" y="2504538"/>
            <a:ext cx="275590" cy="119888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微软雅黑" panose="020B0503020204020204" charset="-122"/>
              </a:rPr>
              <a:t>模型误差</a:t>
            </a:r>
          </a:p>
        </p:txBody>
      </p:sp>
      <p:pic>
        <p:nvPicPr>
          <p:cNvPr id="64" name="图片 63" descr="upload_post_object_v2_3637475459">
            <a:extLst>
              <a:ext uri="{FF2B5EF4-FFF2-40B4-BE49-F238E27FC236}">
                <a16:creationId xmlns:a16="http://schemas.microsoft.com/office/drawing/2014/main" id="{79EEC8DB-2CD9-A536-0D38-4EC3E9227434}"/>
              </a:ext>
            </a:extLst>
          </p:cNvPr>
          <p:cNvPicPr>
            <a:picLocks noChangeAspect="1"/>
          </p:cNvPicPr>
          <p:nvPr/>
        </p:nvPicPr>
        <p:blipFill>
          <a:blip r:embed="rId7"/>
          <a:stretch>
            <a:fillRect/>
          </a:stretch>
        </p:blipFill>
        <p:spPr>
          <a:xfrm>
            <a:off x="8563865" y="2103598"/>
            <a:ext cx="2395449" cy="1802219"/>
          </a:xfrm>
          <a:prstGeom prst="rect">
            <a:avLst/>
          </a:prstGeom>
        </p:spPr>
      </p:pic>
      <p:sp>
        <p:nvSpPr>
          <p:cNvPr id="65" name="文本框 64">
            <a:extLst>
              <a:ext uri="{FF2B5EF4-FFF2-40B4-BE49-F238E27FC236}">
                <a16:creationId xmlns:a16="http://schemas.microsoft.com/office/drawing/2014/main" id="{6CA0B9B2-1EE2-9F81-2824-F45C264A4FE1}"/>
              </a:ext>
            </a:extLst>
          </p:cNvPr>
          <p:cNvSpPr txBox="1"/>
          <p:nvPr/>
        </p:nvSpPr>
        <p:spPr>
          <a:xfrm>
            <a:off x="524107" y="5497551"/>
            <a:ext cx="209643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err="1">
                <a:ln>
                  <a:noFill/>
                </a:ln>
                <a:solidFill>
                  <a:srgbClr val="B61616"/>
                </a:solidFill>
                <a:effectLst/>
                <a:uLnTx/>
                <a:uFillTx/>
                <a:latin typeface="Book Antiqua"/>
                <a:ea typeface="黑体"/>
                <a:cs typeface="+mn-cs"/>
              </a:rPr>
              <a:t>OpenAI</a:t>
            </a:r>
            <a:r>
              <a:rPr kumimoji="1" lang="en-US" altLang="zh-CN" sz="2000" b="0" i="0" u="none" strike="noStrike" kern="1200" cap="none" spc="0" normalizeH="0" baseline="0" noProof="0" dirty="0">
                <a:ln>
                  <a:noFill/>
                </a:ln>
                <a:solidFill>
                  <a:srgbClr val="B61616"/>
                </a:solidFill>
                <a:effectLst/>
                <a:uLnTx/>
                <a:uFillTx/>
                <a:latin typeface="Book Antiqua"/>
                <a:ea typeface="黑体"/>
                <a:cs typeface="+mn-cs"/>
              </a:rPr>
              <a:t>, 2020</a:t>
            </a:r>
            <a:endParaRPr kumimoji="1" lang="zh-CN" altLang="en-US" sz="20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66" name="文本框 65">
            <a:extLst>
              <a:ext uri="{FF2B5EF4-FFF2-40B4-BE49-F238E27FC236}">
                <a16:creationId xmlns:a16="http://schemas.microsoft.com/office/drawing/2014/main" id="{4A452B79-98CE-1677-961F-F5B5187DF004}"/>
              </a:ext>
            </a:extLst>
          </p:cNvPr>
          <p:cNvSpPr txBox="1"/>
          <p:nvPr/>
        </p:nvSpPr>
        <p:spPr>
          <a:xfrm>
            <a:off x="4699767" y="5024179"/>
            <a:ext cx="678135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400" b="1" i="0" u="none" strike="noStrike" kern="1200" cap="none" spc="0" normalizeH="0" baseline="0" noProof="0" dirty="0">
                <a:ln>
                  <a:noFill/>
                </a:ln>
                <a:solidFill>
                  <a:srgbClr val="242C2D"/>
                </a:solidFill>
                <a:effectLst/>
                <a:uLnTx/>
                <a:uFillTx/>
                <a:latin typeface="Book Antiqua"/>
                <a:ea typeface="黑体"/>
                <a:cs typeface="+mn-cs"/>
              </a:rPr>
              <a:t>投不投？</a:t>
            </a:r>
          </a:p>
        </p:txBody>
      </p:sp>
      <p:sp>
        <p:nvSpPr>
          <p:cNvPr id="3" name="灯片编号占位符 7">
            <a:extLst>
              <a:ext uri="{FF2B5EF4-FFF2-40B4-BE49-F238E27FC236}">
                <a16:creationId xmlns:a16="http://schemas.microsoft.com/office/drawing/2014/main" id="{44824810-AEF8-635A-CC13-C7B2EF34EAB2}"/>
              </a:ext>
            </a:extLst>
          </p:cNvPr>
          <p:cNvSpPr>
            <a:spLocks noGrp="1"/>
          </p:cNvSpPr>
          <p:nvPr>
            <p:ph type="sldNum" sz="quarter" idx="12"/>
          </p:nvPr>
        </p:nvSpPr>
        <p:spPr>
          <a:xfrm>
            <a:off x="11779008" y="6318000"/>
            <a:ext cx="952460" cy="540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Tree>
    <p:extLst>
      <p:ext uri="{BB962C8B-B14F-4D97-AF65-F5344CB8AC3E}">
        <p14:creationId xmlns:p14="http://schemas.microsoft.com/office/powerpoint/2010/main" val="134402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linds(horizontal)">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AAC3B-CC8F-ACCD-67E0-D00EB61959F4}"/>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E98671BC-FE56-0167-75B8-A164806F3A67}"/>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6BCC4E1C-343B-BD05-EDB3-E033BBBC181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EA8EEB-5240-4B58-9071-61F7F3671536}"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4" name="标题 8">
            <a:extLst>
              <a:ext uri="{FF2B5EF4-FFF2-40B4-BE49-F238E27FC236}">
                <a16:creationId xmlns:a16="http://schemas.microsoft.com/office/drawing/2014/main" id="{6C764F3B-F085-A604-9CA2-128B77255272}"/>
              </a:ext>
            </a:extLst>
          </p:cNvPr>
          <p:cNvSpPr txBox="1">
            <a:spLocks/>
          </p:cNvSpPr>
          <p:nvPr/>
        </p:nvSpPr>
        <p:spPr>
          <a:xfrm>
            <a:off x="0" y="2188517"/>
            <a:ext cx="12192000" cy="1530294"/>
          </a:xfrm>
          <a:prstGeom prst="rect">
            <a:avLst/>
          </a:prstGeom>
          <a:ln>
            <a:noFill/>
          </a:ln>
        </p:spPr>
        <p:txBody>
          <a:bodyPr vert="horz" lIns="0" tIns="0" rIns="0" bIns="0" rtlCol="0" anchor="b" anchorCtr="0">
            <a:noAutofit/>
          </a:bodyPr>
          <a:lst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1219203" rtl="0" eaLnBrk="1" fontAlgn="auto" latinLnBrk="0" hangingPunct="1">
              <a:lnSpc>
                <a:spcPct val="100000"/>
              </a:lnSpc>
              <a:spcBef>
                <a:spcPct val="0"/>
              </a:spcBef>
              <a:spcAft>
                <a:spcPts val="0"/>
              </a:spcAft>
              <a:buClrTx/>
              <a:buSzTx/>
              <a:buFontTx/>
              <a:buNone/>
              <a:tabLst/>
              <a:defRPr/>
            </a:pPr>
            <a:r>
              <a:rPr lang="zh-CN" altLang="en-US" sz="4800" dirty="0">
                <a:solidFill>
                  <a:srgbClr val="B61616"/>
                </a:solidFill>
                <a:latin typeface="Arial" panose="020B0604020202020204" pitchFamily="34" charset="0"/>
                <a:ea typeface="微软雅黑" panose="020B0503020204020204" charset="-122"/>
              </a:rPr>
              <a:t>密度</a:t>
            </a:r>
            <a:r>
              <a:rPr kumimoji="0" lang="zh-CN" altLang="en-US"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定律 </a:t>
            </a:r>
            <a:r>
              <a:rPr kumimoji="0" lang="en-US" altLang="zh-CN"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(Dense Law)</a:t>
            </a:r>
          </a:p>
          <a:p>
            <a:pPr marL="0" marR="0" lvl="0" indent="0" algn="ctr" defTabSz="1219203" rtl="0" eaLnBrk="1" fontAlgn="auto" latinLnBrk="0" hangingPunct="1">
              <a:lnSpc>
                <a:spcPct val="100000"/>
              </a:lnSpc>
              <a:spcBef>
                <a:spcPct val="0"/>
              </a:spcBef>
              <a:spcAft>
                <a:spcPts val="0"/>
              </a:spcAft>
              <a:buClrTx/>
              <a:buSzTx/>
              <a:buFontTx/>
              <a:buNone/>
              <a:tabLst/>
              <a:defRPr/>
            </a:pPr>
            <a:endParaRPr kumimoji="0" lang="en-US" altLang="zh-CN" sz="48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endParaRPr>
          </a:p>
          <a:p>
            <a:pPr marL="0" marR="0" lvl="0" indent="0" algn="ctr" defTabSz="1219203"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charset="-122"/>
                <a:cs typeface="+mj-cs"/>
              </a:rPr>
              <a:t>大语言模型的密度随发布时间增加以而以幂律形式增加</a:t>
            </a:r>
            <a:endParaRPr kumimoji="0" lang="zh-CN" altLang="en-US" sz="2400" b="1" i="0" u="none" strike="noStrike" kern="1200" cap="none" spc="0" normalizeH="0" baseline="0" noProof="0" dirty="0">
              <a:ln>
                <a:noFill/>
              </a:ln>
              <a:solidFill>
                <a:srgbClr val="00B0F0"/>
              </a:solidFill>
              <a:effectLst/>
              <a:uLnTx/>
              <a:uFillTx/>
              <a:latin typeface="Arial" panose="020B0604020202020204" pitchFamily="34" charset="0"/>
              <a:ea typeface="微软雅黑" panose="020B0503020204020204" charset="-122"/>
              <a:cs typeface="+mj-cs"/>
            </a:endParaRPr>
          </a:p>
        </p:txBody>
      </p:sp>
    </p:spTree>
    <p:extLst>
      <p:ext uri="{BB962C8B-B14F-4D97-AF65-F5344CB8AC3E}">
        <p14:creationId xmlns:p14="http://schemas.microsoft.com/office/powerpoint/2010/main" val="2136939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475E8-8020-F47E-5AB0-B43EC8994CC5}"/>
              </a:ext>
            </a:extLst>
          </p:cNvPr>
          <p:cNvSpPr>
            <a:spLocks noGrp="1"/>
          </p:cNvSpPr>
          <p:nvPr>
            <p:ph type="title"/>
          </p:nvPr>
        </p:nvSpPr>
        <p:spPr/>
        <p:txBody>
          <a:bodyPr/>
          <a:lstStyle/>
          <a:p>
            <a:r>
              <a:rPr lang="zh-CN" altLang="en-US" dirty="0"/>
              <a:t>模型的密度</a:t>
            </a:r>
          </a:p>
        </p:txBody>
      </p:sp>
      <p:sp>
        <p:nvSpPr>
          <p:cNvPr id="3" name="灯片编号占位符 2">
            <a:extLst>
              <a:ext uri="{FF2B5EF4-FFF2-40B4-BE49-F238E27FC236}">
                <a16:creationId xmlns:a16="http://schemas.microsoft.com/office/drawing/2014/main" id="{26309AF9-5708-DD91-A532-8C261F6846D7}"/>
              </a:ext>
            </a:extLst>
          </p:cNvPr>
          <p:cNvSpPr>
            <a:spLocks noGrp="1"/>
          </p:cNvSpPr>
          <p:nvPr>
            <p:ph type="sldNum" sz="quarter" idx="12"/>
          </p:nvPr>
        </p:nvSpPr>
        <p:spPr/>
        <p:txBody>
          <a:bodyPr/>
          <a:lstStyle/>
          <a:p>
            <a:fld id="{66E0AC87-F9B6-4F7A-AB3A-6863E2A5800B}" type="slidenum">
              <a:rPr lang="zh-CN" altLang="en-US" smtClean="0"/>
              <a:pPr/>
              <a:t>9</a:t>
            </a:fld>
            <a:endParaRPr lang="zh-CN" altLang="en-US" dirty="0"/>
          </a:p>
        </p:txBody>
      </p:sp>
      <p:sp>
        <p:nvSpPr>
          <p:cNvPr id="5" name="文本框 4">
            <a:extLst>
              <a:ext uri="{FF2B5EF4-FFF2-40B4-BE49-F238E27FC236}">
                <a16:creationId xmlns:a16="http://schemas.microsoft.com/office/drawing/2014/main" id="{EC4F109F-5882-88C4-9DCF-307E3D62CE7D}"/>
              </a:ext>
            </a:extLst>
          </p:cNvPr>
          <p:cNvSpPr txBox="1"/>
          <p:nvPr/>
        </p:nvSpPr>
        <p:spPr>
          <a:xfrm>
            <a:off x="2141220" y="835075"/>
            <a:ext cx="6365240" cy="369332"/>
          </a:xfrm>
          <a:prstGeom prst="rect">
            <a:avLst/>
          </a:prstGeom>
          <a:noFill/>
        </p:spPr>
        <p:txBody>
          <a:bodyPr wrap="square">
            <a:spAutoFit/>
          </a:bodyPr>
          <a:lstStyle/>
          <a:p>
            <a:r>
              <a:rPr lang="zh-CN" altLang="en-US" sz="1800" b="0" i="0" dirty="0">
                <a:solidFill>
                  <a:srgbClr val="000000"/>
                </a:solidFill>
                <a:effectLst/>
                <a:latin typeface="FandolSong-Regular-Identity-H"/>
              </a:rPr>
              <a:t>文章中定义表现为 </a:t>
            </a:r>
            <a:r>
              <a:rPr lang="en-US" altLang="zh-CN" sz="1800" b="0" i="1" dirty="0">
                <a:solidFill>
                  <a:srgbClr val="000000"/>
                </a:solidFill>
                <a:effectLst/>
                <a:latin typeface="CMMI10"/>
              </a:rPr>
              <a:t>S</a:t>
            </a:r>
            <a:r>
              <a:rPr lang="en-US" altLang="zh-CN" sz="800" b="0" i="1" dirty="0">
                <a:solidFill>
                  <a:srgbClr val="000000"/>
                </a:solidFill>
                <a:effectLst/>
                <a:latin typeface="CMMI7"/>
              </a:rPr>
              <a:t>M </a:t>
            </a:r>
            <a:r>
              <a:rPr lang="zh-CN" altLang="en-US" sz="1800" b="0" i="0" dirty="0">
                <a:solidFill>
                  <a:srgbClr val="000000"/>
                </a:solidFill>
                <a:effectLst/>
                <a:latin typeface="FandolSong-Regular-Identity-H"/>
              </a:rPr>
              <a:t>的模型 </a:t>
            </a:r>
            <a:r>
              <a:rPr lang="en-US" altLang="zh-CN" sz="1800" b="0" i="1" dirty="0">
                <a:solidFill>
                  <a:srgbClr val="000000"/>
                </a:solidFill>
                <a:effectLst/>
                <a:latin typeface="CMMI10"/>
              </a:rPr>
              <a:t>M </a:t>
            </a:r>
            <a:r>
              <a:rPr lang="zh-CN" altLang="en-US" sz="1800" b="0" i="0" dirty="0">
                <a:solidFill>
                  <a:srgbClr val="000000"/>
                </a:solidFill>
                <a:effectLst/>
                <a:latin typeface="FandolSong-Regular-Identity-H"/>
              </a:rPr>
              <a:t>的密度为</a:t>
            </a:r>
            <a:r>
              <a:rPr lang="zh-CN" altLang="en-US" dirty="0"/>
              <a:t> </a:t>
            </a:r>
          </a:p>
        </p:txBody>
      </p:sp>
      <p:pic>
        <p:nvPicPr>
          <p:cNvPr id="7" name="图片 6">
            <a:extLst>
              <a:ext uri="{FF2B5EF4-FFF2-40B4-BE49-F238E27FC236}">
                <a16:creationId xmlns:a16="http://schemas.microsoft.com/office/drawing/2014/main" id="{8F0A1324-0D93-8BF6-58B8-3D273FA26F12}"/>
              </a:ext>
            </a:extLst>
          </p:cNvPr>
          <p:cNvPicPr>
            <a:picLocks noChangeAspect="1"/>
          </p:cNvPicPr>
          <p:nvPr/>
        </p:nvPicPr>
        <p:blipFill>
          <a:blip r:embed="rId2"/>
          <a:stretch>
            <a:fillRect/>
          </a:stretch>
        </p:blipFill>
        <p:spPr>
          <a:xfrm>
            <a:off x="5194640" y="1220287"/>
            <a:ext cx="1802720" cy="648269"/>
          </a:xfrm>
          <a:prstGeom prst="rect">
            <a:avLst/>
          </a:prstGeom>
        </p:spPr>
      </p:pic>
      <p:sp>
        <p:nvSpPr>
          <p:cNvPr id="9" name="文本框 8">
            <a:extLst>
              <a:ext uri="{FF2B5EF4-FFF2-40B4-BE49-F238E27FC236}">
                <a16:creationId xmlns:a16="http://schemas.microsoft.com/office/drawing/2014/main" id="{452BD1EE-0FC4-33DE-7D80-D1C8C80D1E16}"/>
              </a:ext>
            </a:extLst>
          </p:cNvPr>
          <p:cNvSpPr txBox="1"/>
          <p:nvPr/>
        </p:nvSpPr>
        <p:spPr>
          <a:xfrm>
            <a:off x="2247900" y="1910823"/>
            <a:ext cx="6365240" cy="369332"/>
          </a:xfrm>
          <a:prstGeom prst="rect">
            <a:avLst/>
          </a:prstGeom>
          <a:noFill/>
        </p:spPr>
        <p:txBody>
          <a:bodyPr wrap="square">
            <a:spAutoFit/>
          </a:bodyPr>
          <a:lstStyle/>
          <a:p>
            <a:r>
              <a:rPr lang="zh-CN" altLang="en-US" sz="1800" b="0" i="0" dirty="0">
                <a:solidFill>
                  <a:srgbClr val="000000"/>
                </a:solidFill>
                <a:effectLst/>
                <a:latin typeface="FandolSong-Regular-Identity-H"/>
              </a:rPr>
              <a:t>其中， </a:t>
            </a:r>
            <a:r>
              <a:rPr lang="en-US" altLang="zh-CN" sz="1800" b="0" i="1" dirty="0">
                <a:solidFill>
                  <a:srgbClr val="000000"/>
                </a:solidFill>
                <a:effectLst/>
                <a:latin typeface="CMMI10"/>
              </a:rPr>
              <a:t>N</a:t>
            </a:r>
            <a:r>
              <a:rPr lang="en-US" altLang="zh-CN" sz="800" b="0" i="1" dirty="0">
                <a:solidFill>
                  <a:srgbClr val="000000"/>
                </a:solidFill>
                <a:effectLst/>
                <a:latin typeface="CMMI7"/>
              </a:rPr>
              <a:t>M </a:t>
            </a:r>
            <a:r>
              <a:rPr lang="zh-CN" altLang="en-US" sz="1800" b="0" i="0" dirty="0">
                <a:solidFill>
                  <a:srgbClr val="000000"/>
                </a:solidFill>
                <a:effectLst/>
                <a:latin typeface="FandolSong-Regular-Identity-H"/>
              </a:rPr>
              <a:t>是模型的参数量， </a:t>
            </a:r>
            <a:r>
              <a:rPr lang="en-US" altLang="zh-CN" sz="1800" b="0" i="1" dirty="0">
                <a:solidFill>
                  <a:srgbClr val="000000"/>
                </a:solidFill>
                <a:effectLst/>
                <a:latin typeface="CMMI10"/>
              </a:rPr>
              <a:t>N</a:t>
            </a:r>
            <a:r>
              <a:rPr lang="zh-CN" altLang="en-US" sz="1800" b="0" i="0" dirty="0">
                <a:solidFill>
                  <a:srgbClr val="000000"/>
                </a:solidFill>
                <a:effectLst/>
                <a:latin typeface="CMR10"/>
              </a:rPr>
              <a:t>ˆ</a:t>
            </a:r>
            <a:r>
              <a:rPr lang="en-US" altLang="zh-CN" sz="1800" b="0" i="0" dirty="0">
                <a:solidFill>
                  <a:srgbClr val="000000"/>
                </a:solidFill>
                <a:effectLst/>
                <a:latin typeface="CMR10"/>
              </a:rPr>
              <a:t>(</a:t>
            </a:r>
            <a:r>
              <a:rPr lang="en-US" altLang="zh-CN" sz="1800" b="0" i="1" dirty="0">
                <a:solidFill>
                  <a:srgbClr val="000000"/>
                </a:solidFill>
                <a:effectLst/>
                <a:latin typeface="CMMI10"/>
              </a:rPr>
              <a:t>S</a:t>
            </a:r>
            <a:r>
              <a:rPr lang="en-US" altLang="zh-CN" sz="800" b="0" i="1" dirty="0">
                <a:solidFill>
                  <a:srgbClr val="000000"/>
                </a:solidFill>
                <a:effectLst/>
                <a:latin typeface="CMMI7"/>
              </a:rPr>
              <a:t>M</a:t>
            </a:r>
            <a:r>
              <a:rPr lang="en-US" altLang="zh-CN" sz="1800" b="0" i="0" dirty="0">
                <a:solidFill>
                  <a:srgbClr val="000000"/>
                </a:solidFill>
                <a:effectLst/>
                <a:latin typeface="CMR10"/>
              </a:rPr>
              <a:t>) </a:t>
            </a:r>
            <a:r>
              <a:rPr lang="zh-CN" altLang="en-US" sz="1800" b="0" i="0" dirty="0">
                <a:solidFill>
                  <a:srgbClr val="000000"/>
                </a:solidFill>
                <a:effectLst/>
                <a:latin typeface="FandolSong-Regular-Identity-H"/>
              </a:rPr>
              <a:t>是模型的有效参数量，</a:t>
            </a:r>
            <a:endParaRPr lang="zh-CN" altLang="en-US" dirty="0"/>
          </a:p>
        </p:txBody>
      </p:sp>
      <p:pic>
        <p:nvPicPr>
          <p:cNvPr id="11" name="图片 10">
            <a:extLst>
              <a:ext uri="{FF2B5EF4-FFF2-40B4-BE49-F238E27FC236}">
                <a16:creationId xmlns:a16="http://schemas.microsoft.com/office/drawing/2014/main" id="{76B4A014-42C4-594A-8B09-2F986CC04719}"/>
              </a:ext>
            </a:extLst>
          </p:cNvPr>
          <p:cNvPicPr>
            <a:picLocks noChangeAspect="1"/>
          </p:cNvPicPr>
          <p:nvPr/>
        </p:nvPicPr>
        <p:blipFill>
          <a:blip r:embed="rId3"/>
          <a:stretch>
            <a:fillRect/>
          </a:stretch>
        </p:blipFill>
        <p:spPr>
          <a:xfrm>
            <a:off x="2141220" y="2458720"/>
            <a:ext cx="7833360" cy="3507868"/>
          </a:xfrm>
          <a:prstGeom prst="rect">
            <a:avLst/>
          </a:prstGeom>
        </p:spPr>
      </p:pic>
    </p:spTree>
    <p:extLst>
      <p:ext uri="{BB962C8B-B14F-4D97-AF65-F5344CB8AC3E}">
        <p14:creationId xmlns:p14="http://schemas.microsoft.com/office/powerpoint/2010/main" val="16410414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2.xml><?xml version="1.0" encoding="utf-8"?>
<a:theme xmlns:a="http://schemas.openxmlformats.org/drawingml/2006/main" name="1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9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6.xml><?xml version="1.0" encoding="utf-8"?>
<a:theme xmlns:a="http://schemas.openxmlformats.org/drawingml/2006/main" name="1_交大16-9模版">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1662</TotalTime>
  <Words>1525</Words>
  <Application>Microsoft Office PowerPoint</Application>
  <PresentationFormat>宽屏</PresentationFormat>
  <Paragraphs>243</Paragraphs>
  <Slides>65</Slides>
  <Notes>5</Notes>
  <HiddenSlides>0</HiddenSlides>
  <MMClips>2</MMClips>
  <ScaleCrop>false</ScaleCrop>
  <HeadingPairs>
    <vt:vector size="6" baseType="variant">
      <vt:variant>
        <vt:lpstr>已用的字体</vt:lpstr>
      </vt:variant>
      <vt:variant>
        <vt:i4>19</vt:i4>
      </vt:variant>
      <vt:variant>
        <vt:lpstr>主题</vt:lpstr>
      </vt:variant>
      <vt:variant>
        <vt:i4>6</vt:i4>
      </vt:variant>
      <vt:variant>
        <vt:lpstr>幻灯片标题</vt:lpstr>
      </vt:variant>
      <vt:variant>
        <vt:i4>65</vt:i4>
      </vt:variant>
    </vt:vector>
  </HeadingPairs>
  <TitlesOfParts>
    <vt:vector size="90" baseType="lpstr">
      <vt:lpstr>CMMI10</vt:lpstr>
      <vt:lpstr>CMMI7</vt:lpstr>
      <vt:lpstr>CMR10</vt:lpstr>
      <vt:lpstr>FandolSong-Regular-Identity-H</vt:lpstr>
      <vt:lpstr>LMRoman10-Regular-Identity-H</vt:lpstr>
      <vt:lpstr>等线</vt:lpstr>
      <vt:lpstr>等线 Light</vt:lpstr>
      <vt:lpstr>黑体</vt:lpstr>
      <vt:lpstr>华文楷体</vt:lpstr>
      <vt:lpstr>SimSun</vt:lpstr>
      <vt:lpstr>微软雅黑</vt:lpstr>
      <vt:lpstr>Arial</vt:lpstr>
      <vt:lpstr>Book Antiqua</vt:lpstr>
      <vt:lpstr>Calibri</vt:lpstr>
      <vt:lpstr>Cambria Math</vt:lpstr>
      <vt:lpstr>Helvetica</vt:lpstr>
      <vt:lpstr>Segoe UI Light</vt:lpstr>
      <vt:lpstr>Times New Roman</vt:lpstr>
      <vt:lpstr>Wingdings</vt:lpstr>
      <vt:lpstr>1_自定义设计方案</vt:lpstr>
      <vt:lpstr>12_自定义设计方案</vt:lpstr>
      <vt:lpstr>8_自定义设计方案</vt:lpstr>
      <vt:lpstr>2_Office 主题​​</vt:lpstr>
      <vt:lpstr>9_自定义设计方案</vt:lpstr>
      <vt:lpstr>1_交大16-9模版</vt:lpstr>
      <vt:lpstr>PowerPoint 演示文稿</vt:lpstr>
      <vt:lpstr>PowerPoint 演示文稿</vt:lpstr>
      <vt:lpstr>神经网络越来越大</vt:lpstr>
      <vt:lpstr>AI 中的幂律缩放定律</vt:lpstr>
      <vt:lpstr>AI 中的幂律缩放定律</vt:lpstr>
      <vt:lpstr>AI 中的幂律缩放定律</vt:lpstr>
      <vt:lpstr>Scaling Law</vt:lpstr>
      <vt:lpstr>PowerPoint 演示文稿</vt:lpstr>
      <vt:lpstr>模型的密度</vt:lpstr>
      <vt:lpstr>密度定律</vt:lpstr>
      <vt:lpstr>PowerPoint 演示文稿</vt:lpstr>
      <vt:lpstr>上下文学习 In-context learning</vt:lpstr>
      <vt:lpstr>上下文学习 In-context learning</vt:lpstr>
      <vt:lpstr>PowerPoint 演示文稿</vt:lpstr>
      <vt:lpstr>思维链 Chain of Thought</vt:lpstr>
      <vt:lpstr>PowerPoint 演示文稿</vt:lpstr>
      <vt:lpstr>Grokking （Lyu et al. (2024)）</vt:lpstr>
      <vt:lpstr>Grokking</vt:lpstr>
      <vt:lpstr>实验的基本设定</vt:lpstr>
      <vt:lpstr>随机选取点个数为35个（seed:10)</vt:lpstr>
      <vt:lpstr>Grokking</vt:lpstr>
      <vt:lpstr>训练过程的动画</vt:lpstr>
      <vt:lpstr>Frequency domain</vt:lpstr>
      <vt:lpstr>PowerPoint 演示文稿</vt:lpstr>
      <vt:lpstr>幸运彩票现象</vt:lpstr>
      <vt:lpstr>幸运彩票现象</vt:lpstr>
      <vt:lpstr>PowerPoint 演示文稿</vt:lpstr>
      <vt:lpstr>Double Descent</vt:lpstr>
      <vt:lpstr>PowerPoint 演示文稿</vt:lpstr>
      <vt:lpstr>神经塌缩现象</vt:lpstr>
      <vt:lpstr>神经塌缩现象</vt:lpstr>
      <vt:lpstr>PowerPoint 演示文稿</vt:lpstr>
      <vt:lpstr>Mode connectivity</vt:lpstr>
      <vt:lpstr>PowerPoint 演示文稿</vt:lpstr>
      <vt:lpstr>Sharpness effect</vt:lpstr>
      <vt:lpstr>Experiment list(Keskar et al.(2016))</vt:lpstr>
      <vt:lpstr>Experiment list(Keskar et al.(2016))</vt:lpstr>
      <vt:lpstr>1d cross section</vt:lpstr>
      <vt:lpstr>PowerPoint 演示文稿</vt:lpstr>
      <vt:lpstr>Edge of stability</vt:lpstr>
      <vt:lpstr>Edge of stability</vt:lpstr>
      <vt:lpstr>PowerPoint 演示文稿</vt:lpstr>
      <vt:lpstr>随机梯度动力学</vt:lpstr>
      <vt:lpstr>随机梯度动力学</vt:lpstr>
      <vt:lpstr>随机梯度噪音与平坦度的关系（ Feng &amp; Tu (2021)）</vt:lpstr>
      <vt:lpstr>随机梯度下降的理论正则化分析(Smith et al. (2020))</vt:lpstr>
      <vt:lpstr>PowerPoint 演示文稿</vt:lpstr>
      <vt:lpstr>Training process of 1d example in spatial domain</vt:lpstr>
      <vt:lpstr>Training process of 1d example in Fourier domain</vt:lpstr>
      <vt:lpstr>2d data</vt:lpstr>
      <vt:lpstr>选择哪种解？</vt:lpstr>
      <vt:lpstr>选择哪种解？</vt:lpstr>
      <vt:lpstr>这样的拟合是否正确?</vt:lpstr>
      <vt:lpstr>这样的拟合是否正确?</vt:lpstr>
      <vt:lpstr>PowerPoint 演示文稿</vt:lpstr>
      <vt:lpstr>小初始化的凝聚现象示意图</vt:lpstr>
      <vt:lpstr>一维实验：凝聚的过程</vt:lpstr>
      <vt:lpstr>神经元运动轨迹：逐渐凝聚到更多的方向</vt:lpstr>
      <vt:lpstr>神经元运动轨迹：逐渐凝聚到更多的方向</vt:lpstr>
      <vt:lpstr>PowerPoint 演示文稿</vt:lpstr>
      <vt:lpstr>Start from traditional generalization gap</vt:lpstr>
      <vt:lpstr>A generalization puzzle arises in deep learning</vt:lpstr>
      <vt:lpstr>Long-standing problems</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Grokking</dc:title>
  <dc:creator>c18348</dc:creator>
  <cp:lastModifiedBy>zhiqin xu</cp:lastModifiedBy>
  <cp:revision>77</cp:revision>
  <dcterms:created xsi:type="dcterms:W3CDTF">2024-05-24T01:03:37Z</dcterms:created>
  <dcterms:modified xsi:type="dcterms:W3CDTF">2025-10-05T08:34:29Z</dcterms:modified>
</cp:coreProperties>
</file>